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2"/>
  </p:notesMasterIdLst>
  <p:sldIdLst>
    <p:sldId id="308" r:id="rId2"/>
    <p:sldId id="256" r:id="rId3"/>
    <p:sldId id="257" r:id="rId4"/>
    <p:sldId id="258" r:id="rId5"/>
    <p:sldId id="259" r:id="rId6"/>
    <p:sldId id="284" r:id="rId7"/>
    <p:sldId id="260" r:id="rId8"/>
    <p:sldId id="285" r:id="rId9"/>
    <p:sldId id="261" r:id="rId10"/>
    <p:sldId id="286" r:id="rId11"/>
    <p:sldId id="264" r:id="rId12"/>
    <p:sldId id="288" r:id="rId13"/>
    <p:sldId id="265" r:id="rId14"/>
    <p:sldId id="289" r:id="rId15"/>
    <p:sldId id="266" r:id="rId16"/>
    <p:sldId id="290" r:id="rId17"/>
    <p:sldId id="267" r:id="rId18"/>
    <p:sldId id="291" r:id="rId19"/>
    <p:sldId id="269" r:id="rId20"/>
    <p:sldId id="293" r:id="rId21"/>
    <p:sldId id="270" r:id="rId22"/>
    <p:sldId id="294" r:id="rId23"/>
    <p:sldId id="271" r:id="rId24"/>
    <p:sldId id="295" r:id="rId25"/>
    <p:sldId id="272" r:id="rId26"/>
    <p:sldId id="296" r:id="rId27"/>
    <p:sldId id="274" r:id="rId28"/>
    <p:sldId id="298" r:id="rId29"/>
    <p:sldId id="275" r:id="rId30"/>
    <p:sldId id="299" r:id="rId31"/>
    <p:sldId id="276" r:id="rId32"/>
    <p:sldId id="300" r:id="rId33"/>
    <p:sldId id="277" r:id="rId34"/>
    <p:sldId id="301" r:id="rId35"/>
    <p:sldId id="279" r:id="rId36"/>
    <p:sldId id="303" r:id="rId37"/>
    <p:sldId id="280" r:id="rId38"/>
    <p:sldId id="304" r:id="rId39"/>
    <p:sldId id="281" r:id="rId40"/>
    <p:sldId id="305" r:id="rId41"/>
    <p:sldId id="282" r:id="rId42"/>
    <p:sldId id="306" r:id="rId43"/>
    <p:sldId id="309" r:id="rId44"/>
    <p:sldId id="310" r:id="rId45"/>
    <p:sldId id="311" r:id="rId46"/>
    <p:sldId id="312" r:id="rId47"/>
    <p:sldId id="313" r:id="rId48"/>
    <p:sldId id="314" r:id="rId49"/>
    <p:sldId id="315" r:id="rId50"/>
    <p:sldId id="316" r:id="rId51"/>
  </p:sldIdLst>
  <p:sldSz cx="9144000" cy="6858000" type="screen4x3"/>
  <p:notesSz cx="6858000" cy="9144000"/>
  <p:defaultTextStyle>
    <a:defPPr rtl="0">
      <a:defRPr lang="vi-VN"/>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6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0" autoAdjust="0"/>
    <p:restoredTop sz="94660"/>
  </p:normalViewPr>
  <p:slideViewPr>
    <p:cSldViewPr>
      <p:cViewPr varScale="1">
        <p:scale>
          <a:sx n="88" d="100"/>
          <a:sy n="88" d="100"/>
        </p:scale>
        <p:origin x="90" y="4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9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08456B-C78C-4220-BD33-74C58BC6641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rtl="0">
              <a:defRPr/>
            </a:pPr>
            <a:endParaRPr lang="en-US"/>
          </a:p>
        </p:txBody>
      </p:sp>
      <p:sp>
        <p:nvSpPr>
          <p:cNvPr id="3" name="Date Placeholder 2">
            <a:extLst>
              <a:ext uri="{FF2B5EF4-FFF2-40B4-BE49-F238E27FC236}">
                <a16:creationId xmlns:a16="http://schemas.microsoft.com/office/drawing/2014/main" id="{7BEA3344-3A0A-401A-8BAB-35205B069F5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rtl="0">
              <a:defRPr/>
            </a:pPr>
            <a:fld id="{FCAA5130-A83E-45B2-BFBE-CF6FDC734A9E}" type="datetimeFigureOut">
              <a:rPr lang="en-US"/>
              <a:pPr rtl="0">
                <a:defRPr/>
              </a:pPr>
              <a:t>10/15/2021</a:t>
            </a:fld>
            <a:endParaRPr lang="en-US" dirty="0"/>
          </a:p>
        </p:txBody>
      </p:sp>
      <p:sp>
        <p:nvSpPr>
          <p:cNvPr id="4" name="Slide Image Placeholder 3">
            <a:extLst>
              <a:ext uri="{FF2B5EF4-FFF2-40B4-BE49-F238E27FC236}">
                <a16:creationId xmlns:a16="http://schemas.microsoft.com/office/drawing/2014/main" id="{4DFEB030-F714-40AB-9FAD-B0AFBE924E8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rtl="0"/>
            <a:endParaRPr lang="en-US" noProof="0" dirty="0"/>
          </a:p>
        </p:txBody>
      </p:sp>
      <p:sp>
        <p:nvSpPr>
          <p:cNvPr id="5" name="Notes Placeholder 4">
            <a:extLst>
              <a:ext uri="{FF2B5EF4-FFF2-40B4-BE49-F238E27FC236}">
                <a16:creationId xmlns:a16="http://schemas.microsoft.com/office/drawing/2014/main" id="{9C5C0E15-3F06-4B1C-92FC-F496E2CADED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rtl="0"/>
            <a:r>
              <a:rPr lang="vi" noProof="0"/>
              <a:t>Click to edit Master text styles</a:t>
            </a:r>
          </a:p>
          <a:p>
            <a:pPr lvl="1" rtl="0"/>
            <a:r>
              <a:rPr lang="vi" noProof="0"/>
              <a:t>Second level</a:t>
            </a:r>
          </a:p>
          <a:p>
            <a:pPr lvl="2" rtl="0"/>
            <a:r>
              <a:rPr lang="vi" noProof="0"/>
              <a:t>Third level</a:t>
            </a:r>
          </a:p>
          <a:p>
            <a:pPr lvl="3" rtl="0"/>
            <a:r>
              <a:rPr lang="vi" noProof="0"/>
              <a:t>Fourth level</a:t>
            </a:r>
          </a:p>
          <a:p>
            <a:pPr lvl="4" rtl="0"/>
            <a:r>
              <a:rPr lang="vi" noProof="0"/>
              <a:t>Fifth level</a:t>
            </a:r>
          </a:p>
        </p:txBody>
      </p:sp>
      <p:sp>
        <p:nvSpPr>
          <p:cNvPr id="6" name="Footer Placeholder 5">
            <a:extLst>
              <a:ext uri="{FF2B5EF4-FFF2-40B4-BE49-F238E27FC236}">
                <a16:creationId xmlns:a16="http://schemas.microsoft.com/office/drawing/2014/main" id="{D61A2A73-A89D-4549-959F-93F9B117C7D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rtl="0">
              <a:defRPr/>
            </a:pPr>
            <a:endParaRPr lang="en-US"/>
          </a:p>
        </p:txBody>
      </p:sp>
      <p:sp>
        <p:nvSpPr>
          <p:cNvPr id="7" name="Slide Number Placeholder 6">
            <a:extLst>
              <a:ext uri="{FF2B5EF4-FFF2-40B4-BE49-F238E27FC236}">
                <a16:creationId xmlns:a16="http://schemas.microsoft.com/office/drawing/2014/main" id="{F8659E5F-1889-40ED-BB0B-30F80F7DD6F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rtlCol="0" anchor="b" anchorCtr="0" compatLnSpc="1">
            <a:prstTxWarp prst="textNoShape">
              <a:avLst/>
            </a:prstTxWarp>
          </a:bodyPr>
          <a:lstStyle>
            <a:lvl1pPr algn="r" eaLnBrk="1" hangingPunct="1">
              <a:defRPr sz="1200">
                <a:latin typeface="Calibri" panose="020F0502020204030204" pitchFamily="34" charset="0"/>
              </a:defRPr>
            </a:lvl1pPr>
          </a:lstStyle>
          <a:p>
            <a:pPr rtl="0"/>
            <a:fld id="{35B04694-BEB2-4134-B542-D1E7D874F0CC}" type="slidenum">
              <a:rPr lang="en-US" altLang="en-US"/>
              <a:pPr rtl="0"/>
              <a:t>‹Nº›</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995411E-B0E6-464F-8F11-E370DB5883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01CF82AA-A19D-4688-89A0-B87AEA8A7C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a:r>
              <a:rPr lang="vi"/>
              <a:t>Created by Educational Technology Network. www.edtechnetwork.com 2009</a:t>
            </a:r>
          </a:p>
          <a:p>
            <a:pPr rtl="0"/>
            <a:endParaRPr lang="en-US" altLang="en-US"/>
          </a:p>
        </p:txBody>
      </p:sp>
      <p:sp>
        <p:nvSpPr>
          <p:cNvPr id="5124" name="Slide Number Placeholder 3">
            <a:extLst>
              <a:ext uri="{FF2B5EF4-FFF2-40B4-BE49-F238E27FC236}">
                <a16:creationId xmlns:a16="http://schemas.microsoft.com/office/drawing/2014/main" id="{F9AD1E76-FA18-4E36-9F89-A05E0CB657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95BA11E-847C-4D75-889C-6B99FD063533}"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C0C8D78-8493-4D0E-A5AB-8553E1A758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B88A0DD-9BD6-4338-916E-3DC8B51F00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AFBD9A6-A820-4735-9C61-B6B5D4E706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02980D8-C56C-4142-98C4-49BE5B97C3E2}"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84E3DB2-C4CA-46FD-A440-9F9C608159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7536820-C680-4985-AE5E-DD69A74F1D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9542AAD-3189-4A9E-B17E-9EB801CA29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47F3DB3-24CA-402C-A0E8-6E4DE5F4D587}"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9C1CD75-F250-4CD3-9193-11E46DB9CE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8C58DF3-FEB7-4CB6-BCC2-BC77DAD4A9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D5D7C1EC-3364-4222-B1B8-FB1F4BD45B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BD62A4C-72B7-4B9A-B3EB-CDA0D780DACA}"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F008ADE-4015-4932-A4AD-44089E36F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6A7799E-FC9F-4E8E-B145-EEFED290C7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FD049B5-1FAD-45C2-B2F1-921B86C3B9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F8E7090-06F4-4CC6-9BB1-E468F9C0DD6A}"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9490236-27F8-4866-B2E9-62D505FBA3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D2F1722-F650-4C32-8E4B-BAC755FB89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F1105910-B74A-4CCD-8391-BAC46614A8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64D29DF-1603-49B3-AE97-1A66B3E41A06}"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DD6092C-BA61-4804-B1BF-51CCF992D1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37B92C7-0BD7-4B67-87C4-A4C60D8023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5329C02-F667-4537-8BCE-FE3FBAF5F0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9344DCA-2E7C-42D4-B5EB-58B7A7D12319}"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E39FDEB-75A2-440B-B938-05788D3F4F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348BCEC-56D0-470A-8E78-07398E8D2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F1F64D2-B686-430A-BA0F-EFE778DBEA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26CE548-90B4-45E9-9D19-04106DCA062D}"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AA4B5CD-6511-45B0-BDC3-CC76A00B2C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E495216-13BB-4A81-B26A-CF8EEEB539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2C82BCC-F3BD-4EB5-BE76-C384384EA2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8AA51FA-00B2-4720-A9C2-8305CBEA7E87}" type="slidenum">
              <a:rPr lang="en-US" altLang="en-US"/>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9E5FE67-CEB4-46E9-A79B-687F865973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6D4B225-0989-4513-8D21-8A385FAFE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06A16C7-C932-448A-B00A-5FED5DEDF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149FFB3-1DDB-44E3-B15E-59F4553E6928}" type="slidenum">
              <a:rPr lang="en-US" altLang="en-US"/>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25FC3E3-FC86-4ED0-80E7-086CB0CE37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41780C3-75D2-48A2-AACC-116EA83C6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09E5B4C-32C9-450C-822C-9D1909FF75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7FB5B52-3028-4BD8-947A-81ADCF0E791A}" type="slidenum">
              <a:rPr lang="en-US" altLang="en-US"/>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568C42A-C9CF-4B97-9254-29F9227C21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FAFF967-3289-4782-AAAC-6AADA10D4F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53BE6A17-8CFF-4C2C-9EC9-773A03E80F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4DC96DB-FA18-4406-90F9-0D750BD19793}" type="slidenum">
              <a:rPr lang="en-US" altLang="en-US"/>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148F9C4-DC54-4C84-A0E2-D56429ECC2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16FA87E-BC40-4F3E-9501-B40B8F049F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E1B576E-A570-41E2-B512-C822D59BE8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2F7D83E-347D-45E3-A686-1B2147EEFAAE}"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7817688-FC55-44BE-BD7F-994F08ABD4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1D16467-7874-4AD9-A267-530A5F809D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3E3290A-4F2D-40B9-AFDB-F60356B15B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270B6A51-BDA0-4496-A04E-CC9ED269772E}" type="slidenum">
              <a:rPr lang="en-US" altLang="en-US"/>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19DE93A-66FD-45F4-AFE8-C014E4C4C1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2D7CF52-7B84-4BDA-B706-870CF8C96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B40AD75-B97B-44D5-A912-47718EAAAB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DE7F7CC-F4A8-475F-A305-974592344032}" type="slidenum">
              <a:rPr lang="en-US" altLang="en-US"/>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93FE7E9-8162-4F3E-8160-4D6F5A1BB8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883DC0F-77F0-46F0-BA81-923363889E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5EA1C5FE-4975-49FF-A0CB-C2C9581539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4D5034B-1126-45BC-A8E5-BF3AF2DB4D88}" type="slidenum">
              <a:rPr lang="en-US" altLang="en-US"/>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57389BD-6528-43F5-B09E-CF5B61A036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23453EF-5062-42F5-BF62-04CE05FFF8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CF7F5D0-F889-41EE-B627-013DECAB39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444DF14-F6C8-40DA-AC60-CA4081ECAE78}" type="slidenum">
              <a:rPr lang="en-US" altLang="en-US"/>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37AFF46-9377-46AC-B699-F6FFDAA77F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DD43B190-0933-4561-8CAE-79FC673255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0BAF3E3-25AC-47FB-8B02-51A5A6D768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054475A-E5EB-4CCB-8B9D-4B357E62FD50}" type="slidenum">
              <a:rPr lang="en-US" altLang="en-US"/>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52D9831-215F-4AF4-AAD1-DA8F4776DC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0395C07-EDBE-4F59-93E9-348C09B4E4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965AF0AA-45CA-4AC0-9E25-39C6C6CDCF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6182662E-91B2-4570-9502-848A8C2B77BF}" type="slidenum">
              <a:rPr lang="en-US" altLang="en-US"/>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73D6F04-F233-4510-8A87-E568E889DB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7813BDC-9504-433F-B2D6-4F72612F2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9D2A347-96D1-435F-B8BA-643013CB69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EF91BE9-156E-45F2-A891-FB417B405EA7}" type="slidenum">
              <a:rPr lang="en-US" altLang="en-US"/>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19D5938-EFC7-4484-A341-25E43B216B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ECBFDED-6F5F-4159-B50A-91E148D57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6F17E33-4978-4025-8E17-8B424F95F1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ECB8C09-83B1-40F1-BD0A-1B82FD4F8FE6}" type="slidenum">
              <a:rPr lang="en-US" altLang="en-US"/>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5BB694F-0AC5-495F-9BA7-4828ED24BF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198C3E5-B013-4D6B-A88A-DBF9C9A61B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995C5C9C-906C-401C-BC2F-E9A487B8FF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4E397CB-0F5C-439F-84AA-95B9DC4DBB12}" type="slidenum">
              <a:rPr lang="en-US" altLang="en-US"/>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CFC60D4-F15F-4B99-8667-0EA44D7118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CA015A6E-0B5F-4A9B-9449-72E841361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9B85873A-0D5F-4F9B-961B-615530E3CA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677C878-77C1-435B-A919-3D27B23FC609}" type="slidenum">
              <a:rPr lang="en-US" altLang="en-US"/>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123488C-D0F3-4E78-A4D5-4AE82C5DDF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F43DC62-A36E-48F0-B14B-A9371B9445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81FF244-F6C5-4F52-B7C6-C04C704BD1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15271D4-7504-44B3-A46F-9024ED5B43B2}" type="slidenum">
              <a:rPr lang="en-US" altLang="en-US"/>
              <a:pPr>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D9EFBD8-6B46-4DB9-A75C-2B9AA49BD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25FCB95-A89B-42A7-A4EB-D3765387A8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EE9B38A-3C5E-4B82-BFA0-CC12A40FEB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7126D0F3-39AC-48E5-B649-EB5D63C99033}" type="slidenum">
              <a:rPr lang="en-US" altLang="en-US"/>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7D5D0BE-33B3-46E8-AEFF-6DD1CA4EEC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D07471D-8C12-4A8C-A2D8-ED611BE4C5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F8ADE30-4CD6-4B26-9AF4-D40F290327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0F52932-CE5D-4F98-BE42-B5F3FB12357D}" type="slidenum">
              <a:rPr lang="en-US" altLang="en-US"/>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276BB3B-5AA7-4DCB-8DF3-5DE12E1A06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C70D81DF-F4A8-4FB5-A97E-24ABFBA5BE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A902ED7-988D-4CD0-A662-AFA90AD8A2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B30D7D8-A9AC-4910-8967-84A96A5F5534}" type="slidenum">
              <a:rPr lang="en-US" altLang="en-US"/>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DBC549A-A7D6-4D7D-B3BE-5939EC1E99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7F81CF9-61D7-4C18-B6C5-855E893F90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C84E3F58-9E0A-492A-9360-CB8DDB66E8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B0CC201-30F6-4433-8238-E324B00048D7}" type="slidenum">
              <a:rPr lang="en-US" altLang="en-US"/>
              <a:pPr>
                <a:spcBef>
                  <a:spcPct val="0"/>
                </a:spcBef>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41E20C9-A2F9-442D-AA83-BD1FB18723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84B2CD2-62BB-4D25-ADAF-4127BD11FB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29B335B-7C31-4A82-B019-D6BD2FE476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5C70B24-36B3-48AD-B112-FA25357768C6}" type="slidenum">
              <a:rPr lang="en-US" altLang="en-US"/>
              <a:pPr>
                <a:spcBef>
                  <a:spcPct val="0"/>
                </a:spcBef>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7CC41CD-BCB2-44FD-83A7-87CC580791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91C3D879-A460-43CB-BE29-B0B14B80C8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26E858D6-6476-4DAD-A501-ED4FFB4804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45A9B4E1-5AD2-4A49-8D48-413F4E66FE26}" type="slidenum">
              <a:rPr lang="en-US" altLang="en-US"/>
              <a:pPr>
                <a:spcBef>
                  <a:spcPct val="0"/>
                </a:spcBef>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193153F-64BC-4450-A135-288DE694AA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3079E6AF-7775-4133-A241-91FE38089B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C46E8F39-16A5-4836-A29A-8408627696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FAC398B-D2C4-4080-9CE0-2291748424C6}" type="slidenum">
              <a:rPr lang="en-US" altLang="en-US"/>
              <a:pPr>
                <a:spcBef>
                  <a:spcPct val="0"/>
                </a:spcBef>
              </a:pPr>
              <a:t>37</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D80A91A-92F6-418D-88EB-BE80F9FC82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787AAC3-7648-40F1-920A-B6A4C855CC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1C801994-E686-4167-A73B-F275C6895C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3124D5CD-9359-4231-95AB-5E26A8BB6EFD}" type="slidenum">
              <a:rPr lang="en-US" altLang="en-US"/>
              <a:pPr>
                <a:spcBef>
                  <a:spcPct val="0"/>
                </a:spcBef>
              </a:pPr>
              <a:t>38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D737DBB6-CDFF-490C-8C72-6DE4F206C9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96CD27F-5BCA-4300-9EF0-7BB4CDBADE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C041884D-A4B5-41D6-BCD4-1D467C70BB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0AFD2A3-F083-487E-A86C-1CA6FCA3A7D9}" type="slidenum">
              <a:rPr lang="en-US" altLang="en-US"/>
              <a:pPr>
                <a:spcBef>
                  <a:spcPct val="0"/>
                </a:spcBef>
              </a:pPr>
              <a:t>39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51A1E98-C1D0-4084-AECA-A27C6DD006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593551B-9CEF-43EE-81D5-77ACA4B554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00DBD210-7763-421F-97E8-C7DD35BC1F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BC463CE-4175-4B68-81F1-D221170733A7}" type="slidenum">
              <a:rPr lang="en-US" altLang="en-US"/>
              <a:pPr>
                <a:spcBef>
                  <a:spcPct val="0"/>
                </a:spcBef>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8FC5919-65FA-40DB-9D03-A9292A03F5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A556F9C-74E6-4A0E-99EA-101A25AB2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EBCF3944-BFE4-4E0E-8460-23D08E2F30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4CB8DBB-1060-484D-87CA-8697E3B8B813}" type="slidenum">
              <a:rPr lang="en-US" altLang="en-US"/>
              <a:pPr>
                <a:spcBef>
                  <a:spcPct val="0"/>
                </a:spcBef>
              </a:pPr>
              <a:t>40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A9B1942-E75F-49A5-84F3-D7A500440C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23AF7B9-B70A-4EC1-9B69-85E1C74128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8ADAEB7-A358-4526-A27B-ED33E8291C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40491D88-0A71-429D-936A-52AA730A92DB}" type="slidenum">
              <a:rPr lang="en-US" altLang="en-US"/>
              <a:pPr>
                <a:spcBef>
                  <a:spcPct val="0"/>
                </a:spcBef>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BE8DCBE-A54B-4158-A8E9-C0CEA31EA9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833982A-E39A-4FEB-AC50-135ECB971A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C98C0C7E-8CF9-4F8F-BEC2-F8790E4DCD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58E10CB7-4179-400B-806B-10264DF79CB2}" type="slidenum">
              <a:rPr lang="en-US" altLang="en-US"/>
              <a:pPr>
                <a:spcBef>
                  <a:spcPct val="0"/>
                </a:spcBef>
              </a:pPr>
              <a:t>42</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4801FD3-E1F3-4286-B747-A39A1C8275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DA2A484-666F-4676-89E4-27D8228EF1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26FF067D-8368-44C6-A126-47DCE913C3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9B0FB23-320D-4655-972A-0291D40BBE85}"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67F7C32-D1B0-4AB2-81E3-1329F85D99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38EDC51-7171-4D32-83C1-D231B8BA97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19CF82A-7ADB-44F4-95F2-556958E709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2650E50F-1768-4549-B4D6-CEEECC8369EB}"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678F6E8-B45A-49B7-A2CE-300435E3F6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76A0E65-4F87-49E6-8D42-C443B4D49A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017D716-8AFC-4B03-AD6F-CAC1EA2364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7AD81956-FB03-48A6-BEA3-952CAF51C0B7}"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163891E-B77F-4CA1-AED0-F09B0E4388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30E541DB-2482-46A9-99EB-D823ED23AC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AB2CFA72-204B-4C8D-9510-05A264A712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698D5DB-C5BC-41C4-8AC7-04D93FDCEAFE}"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06DA05F-4FCC-46B9-9359-6586418E44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CF15E0C-1007-4932-8930-B8A12E8AEA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A38DEF3-F5C3-47AF-BDBA-74DECD08A4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6D7E3561-982F-4043-A34E-071CEEF4AE44}"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rtlCol="0"/>
          <a:lstStyle/>
          <a:p>
            <a:pPr rtl="0"/>
            <a:r>
              <a:rPr lang="vi"/>
              <a:t>Click to edit Master title style</a:t>
            </a:r>
          </a:p>
        </p:txBody>
      </p:sp>
      <p:sp>
        <p:nvSpPr>
          <p:cNvPr id="3" name="Subtitl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vi"/>
              <a:t>Click to edit Master subtitle style</a:t>
            </a:r>
          </a:p>
        </p:txBody>
      </p:sp>
      <p:sp>
        <p:nvSpPr>
          <p:cNvPr id="4" name="Date Placeholder 3">
            <a:extLst>
              <a:ext uri="{FF2B5EF4-FFF2-40B4-BE49-F238E27FC236}">
                <a16:creationId xmlns:a16="http://schemas.microsoft.com/office/drawing/2014/main" id="{2760817F-F50E-4F70-8EA1-2443D4C4F4F7}"/>
              </a:ext>
            </a:extLst>
          </p:cNvPr>
          <p:cNvSpPr>
            <a:spLocks noGrp="1"/>
          </p:cNvSpPr>
          <p:nvPr>
            <p:ph type="dt" sz="half" idx="10"/>
          </p:nvPr>
        </p:nvSpPr>
        <p:spPr/>
        <p:txBody>
          <a:bodyPr rtlCol="0"/>
          <a:lstStyle>
            <a:lvl1pPr>
              <a:defRPr/>
            </a:lvl1pPr>
          </a:lstStyle>
          <a:p>
            <a:pPr rtl="0">
              <a:defRPr/>
            </a:pPr>
            <a:fld id="{5313CDE4-ED07-4569-A09C-9F35D84339F0}"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21C417D3-B711-4CC0-B237-E2CB8C693553}"/>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72E0AF78-028A-4BA0-8815-5E713623EE0A}"/>
              </a:ext>
            </a:extLst>
          </p:cNvPr>
          <p:cNvSpPr>
            <a:spLocks noGrp="1"/>
          </p:cNvSpPr>
          <p:nvPr>
            <p:ph type="sldNum" sz="quarter" idx="12"/>
          </p:nvPr>
        </p:nvSpPr>
        <p:spPr/>
        <p:txBody>
          <a:bodyPr rtlCol="0"/>
          <a:lstStyle>
            <a:lvl1pPr>
              <a:defRPr/>
            </a:lvl1pPr>
          </a:lstStyle>
          <a:p>
            <a:pPr rtl="0"/>
            <a:fld id="{1380F3F5-1F23-48D8-A6B2-14966956EC84}" type="slidenum">
              <a:rPr lang="en-US" altLang="en-US"/>
              <a:pPr rtl="0"/>
              <a:t>‹Nº›</a:t>
            </a:fld>
            <a:endParaRPr lang="en-US" altLang="en-US"/>
          </a:p>
        </p:txBody>
      </p:sp>
    </p:spTree>
    <p:extLst>
      <p:ext uri="{BB962C8B-B14F-4D97-AF65-F5344CB8AC3E}">
        <p14:creationId xmlns:p14="http://schemas.microsoft.com/office/powerpoint/2010/main" val="51328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
              <a:t>Click to edit Master title style</a:t>
            </a:r>
          </a:p>
        </p:txBody>
      </p:sp>
      <p:sp>
        <p:nvSpPr>
          <p:cNvPr id="3" name="Vertical Text Placeholder 2"/>
          <p:cNvSpPr>
            <a:spLocks noGrp="1"/>
          </p:cNvSpPr>
          <p:nvPr>
            <p:ph type="body" orient="vert" idx="1"/>
          </p:nvPr>
        </p:nvSpPr>
        <p:spPr/>
        <p:txBody>
          <a:bodyPr vert="eaVert"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4" name="Date Placeholder 3">
            <a:extLst>
              <a:ext uri="{FF2B5EF4-FFF2-40B4-BE49-F238E27FC236}">
                <a16:creationId xmlns:a16="http://schemas.microsoft.com/office/drawing/2014/main" id="{D2E3F453-8E7F-4B10-8F47-9844BF6F017A}"/>
              </a:ext>
            </a:extLst>
          </p:cNvPr>
          <p:cNvSpPr>
            <a:spLocks noGrp="1"/>
          </p:cNvSpPr>
          <p:nvPr>
            <p:ph type="dt" sz="half" idx="10"/>
          </p:nvPr>
        </p:nvSpPr>
        <p:spPr/>
        <p:txBody>
          <a:bodyPr rtlCol="0"/>
          <a:lstStyle>
            <a:lvl1pPr>
              <a:defRPr/>
            </a:lvl1pPr>
          </a:lstStyle>
          <a:p>
            <a:pPr rtl="0">
              <a:defRPr/>
            </a:pPr>
            <a:fld id="{5FDDC284-0DD2-4DA5-9084-8026106F80A8}"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D9E8272B-9A1D-4FC0-843A-C7B6448D828A}"/>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9A7167C6-BD5D-4974-A630-BBFB2F46813F}"/>
              </a:ext>
            </a:extLst>
          </p:cNvPr>
          <p:cNvSpPr>
            <a:spLocks noGrp="1"/>
          </p:cNvSpPr>
          <p:nvPr>
            <p:ph type="sldNum" sz="quarter" idx="12"/>
          </p:nvPr>
        </p:nvSpPr>
        <p:spPr/>
        <p:txBody>
          <a:bodyPr rtlCol="0"/>
          <a:lstStyle>
            <a:lvl1pPr>
              <a:defRPr/>
            </a:lvl1pPr>
          </a:lstStyle>
          <a:p>
            <a:pPr rtl="0"/>
            <a:fld id="{42BC2DE5-914A-4684-BA93-DB8F52B96B04}" type="slidenum">
              <a:rPr lang="en-US" altLang="en-US"/>
              <a:pPr rtl="0"/>
              <a:t>‹Nº›</a:t>
            </a:fld>
            <a:endParaRPr lang="en-US" altLang="en-US"/>
          </a:p>
        </p:txBody>
      </p:sp>
    </p:spTree>
    <p:extLst>
      <p:ext uri="{BB962C8B-B14F-4D97-AF65-F5344CB8AC3E}">
        <p14:creationId xmlns:p14="http://schemas.microsoft.com/office/powerpoint/2010/main" val="5997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rtlCol="0"/>
          <a:lstStyle>
            <a:lvl1pPr>
              <a:defRPr>
                <a:solidFill>
                  <a:schemeClr val="bg1"/>
                </a:solidFill>
              </a:defRPr>
            </a:lvl1pPr>
          </a:lstStyle>
          <a:p>
            <a:pPr rtl="0"/>
            <a:r>
              <a:rPr lang="vi"/>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4" name="Date Placeholder 3">
            <a:extLst>
              <a:ext uri="{FF2B5EF4-FFF2-40B4-BE49-F238E27FC236}">
                <a16:creationId xmlns:a16="http://schemas.microsoft.com/office/drawing/2014/main" id="{274C8866-6EE9-4F35-B5E4-331570C4DF0D}"/>
              </a:ext>
            </a:extLst>
          </p:cNvPr>
          <p:cNvSpPr>
            <a:spLocks noGrp="1"/>
          </p:cNvSpPr>
          <p:nvPr>
            <p:ph type="dt" sz="half" idx="10"/>
          </p:nvPr>
        </p:nvSpPr>
        <p:spPr/>
        <p:txBody>
          <a:bodyPr rtlCol="0"/>
          <a:lstStyle>
            <a:lvl1pPr>
              <a:defRPr sz="800">
                <a:solidFill>
                  <a:schemeClr val="bg1"/>
                </a:solidFill>
              </a:defRPr>
            </a:lvl1pPr>
          </a:lstStyle>
          <a:p>
            <a:pPr rtl="0">
              <a:defRPr/>
            </a:pPr>
            <a:endParaRPr lang="en-US"/>
          </a:p>
        </p:txBody>
      </p:sp>
      <p:sp>
        <p:nvSpPr>
          <p:cNvPr id="5" name="Footer Placeholder 4">
            <a:extLst>
              <a:ext uri="{FF2B5EF4-FFF2-40B4-BE49-F238E27FC236}">
                <a16:creationId xmlns:a16="http://schemas.microsoft.com/office/drawing/2014/main" id="{09062D77-EDF7-4636-9145-5CFA696CF16A}"/>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19D17DE4-D027-4181-9283-449A913FDABE}"/>
              </a:ext>
            </a:extLst>
          </p:cNvPr>
          <p:cNvSpPr>
            <a:spLocks noGrp="1"/>
          </p:cNvSpPr>
          <p:nvPr>
            <p:ph type="sldNum" sz="quarter" idx="12"/>
          </p:nvPr>
        </p:nvSpPr>
        <p:spPr/>
        <p:txBody>
          <a:bodyPr rtlCol="0"/>
          <a:lstStyle>
            <a:lvl1pPr fontAlgn="auto">
              <a:spcBef>
                <a:spcPts val="0"/>
              </a:spcBef>
              <a:spcAft>
                <a:spcPts val="0"/>
              </a:spcAft>
              <a:defRPr>
                <a:solidFill>
                  <a:schemeClr val="tx1">
                    <a:tint val="75000"/>
                  </a:schemeClr>
                </a:solidFill>
                <a:latin typeface="+mn-lt"/>
                <a:cs typeface="+mn-cs"/>
              </a:defRPr>
            </a:lvl1pPr>
          </a:lstStyle>
          <a:p>
            <a:pPr rtl="0">
              <a:defRPr/>
            </a:pPr>
            <a:endParaRPr lang="en-US"/>
          </a:p>
        </p:txBody>
      </p:sp>
    </p:spTree>
    <p:extLst>
      <p:ext uri="{BB962C8B-B14F-4D97-AF65-F5344CB8AC3E}">
        <p14:creationId xmlns:p14="http://schemas.microsoft.com/office/powerpoint/2010/main" val="2061552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solidFill>
                  <a:schemeClr val="bg1"/>
                </a:solidFill>
              </a:defRPr>
            </a:lvl1pPr>
          </a:lstStyle>
          <a:p>
            <a:pPr rtl="0"/>
            <a:r>
              <a:rPr lang="vi"/>
              <a:t>Click to edit Master title style</a:t>
            </a:r>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rtl="0"/>
            <a:endParaRPr lang="en-US" noProof="0" dirty="0"/>
          </a:p>
        </p:txBody>
      </p:sp>
      <p:sp>
        <p:nvSpPr>
          <p:cNvPr id="4" name="Date Placeholder 3">
            <a:extLst>
              <a:ext uri="{FF2B5EF4-FFF2-40B4-BE49-F238E27FC236}">
                <a16:creationId xmlns:a16="http://schemas.microsoft.com/office/drawing/2014/main" id="{02D860E1-53AB-4DD5-92DD-707778848EC0}"/>
              </a:ext>
            </a:extLst>
          </p:cNvPr>
          <p:cNvSpPr>
            <a:spLocks noGrp="1"/>
          </p:cNvSpPr>
          <p:nvPr>
            <p:ph type="dt" sz="half" idx="14"/>
          </p:nvPr>
        </p:nvSpPr>
        <p:spPr/>
        <p:txBody>
          <a:bodyPr rtlCol="0"/>
          <a:lstStyle>
            <a:lvl1pPr>
              <a:defRPr/>
            </a:lvl1pPr>
          </a:lstStyle>
          <a:p>
            <a:pPr rtl="0">
              <a:defRPr/>
            </a:pPr>
            <a:fld id="{64E7344A-89FB-4048-A80B-EBD7E39DBBFE}"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B9192C67-38D4-450C-A19C-FDA85DA28F98}"/>
              </a:ext>
            </a:extLst>
          </p:cNvPr>
          <p:cNvSpPr>
            <a:spLocks noGrp="1"/>
          </p:cNvSpPr>
          <p:nvPr>
            <p:ph type="ftr" sz="quarter" idx="15"/>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3AD3E6BC-FFF4-4D34-8E31-39084CEF4500}"/>
              </a:ext>
            </a:extLst>
          </p:cNvPr>
          <p:cNvSpPr>
            <a:spLocks noGrp="1"/>
          </p:cNvSpPr>
          <p:nvPr>
            <p:ph type="sldNum" sz="quarter" idx="16"/>
          </p:nvPr>
        </p:nvSpPr>
        <p:spPr/>
        <p:txBody>
          <a:bodyPr rtlCol="0"/>
          <a:lstStyle>
            <a:lvl1pPr>
              <a:defRPr/>
            </a:lvl1pPr>
          </a:lstStyle>
          <a:p>
            <a:pPr rtl="0"/>
            <a:fld id="{21ABBD4D-9D67-4ACD-8BF6-59EBEAB25800}" type="slidenum">
              <a:rPr lang="en-US" altLang="en-US"/>
              <a:pPr rtl="0"/>
              <a:t>‹Nº›</a:t>
            </a:fld>
            <a:endParaRPr lang="en-US" altLang="en-US"/>
          </a:p>
        </p:txBody>
      </p:sp>
    </p:spTree>
    <p:extLst>
      <p:ext uri="{BB962C8B-B14F-4D97-AF65-F5344CB8AC3E}">
        <p14:creationId xmlns:p14="http://schemas.microsoft.com/office/powerpoint/2010/main" val="199922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
              <a:t>Click to edit Master title style</a:t>
            </a:r>
          </a:p>
        </p:txBody>
      </p:sp>
      <p:sp>
        <p:nvSpPr>
          <p:cNvPr id="3" name="Content Placeholder 2"/>
          <p:cNvSpPr>
            <a:spLocks noGrp="1"/>
          </p:cNvSpPr>
          <p:nvPr>
            <p:ph idx="1"/>
          </p:nvPr>
        </p:nvSpPr>
        <p:spPr/>
        <p:txBody>
          <a:bodyPr rtlCol="0"/>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4" name="Date Placeholder 3">
            <a:extLst>
              <a:ext uri="{FF2B5EF4-FFF2-40B4-BE49-F238E27FC236}">
                <a16:creationId xmlns:a16="http://schemas.microsoft.com/office/drawing/2014/main" id="{ADC0E8C9-252C-41AD-A661-D9F4774610BF}"/>
              </a:ext>
            </a:extLst>
          </p:cNvPr>
          <p:cNvSpPr>
            <a:spLocks noGrp="1"/>
          </p:cNvSpPr>
          <p:nvPr>
            <p:ph type="dt" sz="half" idx="10"/>
          </p:nvPr>
        </p:nvSpPr>
        <p:spPr/>
        <p:txBody>
          <a:bodyPr rtlCol="0"/>
          <a:lstStyle>
            <a:lvl1pPr>
              <a:defRPr/>
            </a:lvl1pPr>
          </a:lstStyle>
          <a:p>
            <a:pPr rtl="0">
              <a:defRPr/>
            </a:pPr>
            <a:fld id="{3BD114C3-1DF3-4EEC-B084-958FC1E3508B}"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46594BA1-6DDE-4A60-AEDC-493848BF22B8}"/>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72C98532-A654-42D0-B9F1-49185FBBA193}"/>
              </a:ext>
            </a:extLst>
          </p:cNvPr>
          <p:cNvSpPr>
            <a:spLocks noGrp="1"/>
          </p:cNvSpPr>
          <p:nvPr>
            <p:ph type="sldNum" sz="quarter" idx="12"/>
          </p:nvPr>
        </p:nvSpPr>
        <p:spPr/>
        <p:txBody>
          <a:bodyPr rtlCol="0"/>
          <a:lstStyle>
            <a:lvl1pPr>
              <a:defRPr/>
            </a:lvl1pPr>
          </a:lstStyle>
          <a:p>
            <a:pPr rtl="0"/>
            <a:fld id="{2A1E58C9-B033-4607-8DE0-2EDE7D70F870}" type="slidenum">
              <a:rPr lang="en-US" altLang="en-US"/>
              <a:pPr rtl="0"/>
              <a:t>‹Nº›</a:t>
            </a:fld>
            <a:endParaRPr lang="en-US" altLang="en-US"/>
          </a:p>
        </p:txBody>
      </p:sp>
    </p:spTree>
    <p:extLst>
      <p:ext uri="{BB962C8B-B14F-4D97-AF65-F5344CB8AC3E}">
        <p14:creationId xmlns:p14="http://schemas.microsoft.com/office/powerpoint/2010/main" val="2541584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pPr rtl="0"/>
            <a:r>
              <a:rPr lang="vi"/>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vi"/>
              <a:t>Click to edit Master text styles</a:t>
            </a:r>
          </a:p>
        </p:txBody>
      </p:sp>
      <p:sp>
        <p:nvSpPr>
          <p:cNvPr id="4" name="Date Placeholder 3">
            <a:extLst>
              <a:ext uri="{FF2B5EF4-FFF2-40B4-BE49-F238E27FC236}">
                <a16:creationId xmlns:a16="http://schemas.microsoft.com/office/drawing/2014/main" id="{650323ED-FAF4-43A7-8EA2-77BFCBFA8FF7}"/>
              </a:ext>
            </a:extLst>
          </p:cNvPr>
          <p:cNvSpPr>
            <a:spLocks noGrp="1"/>
          </p:cNvSpPr>
          <p:nvPr>
            <p:ph type="dt" sz="half" idx="10"/>
          </p:nvPr>
        </p:nvSpPr>
        <p:spPr/>
        <p:txBody>
          <a:bodyPr rtlCol="0"/>
          <a:lstStyle>
            <a:lvl1pPr>
              <a:defRPr/>
            </a:lvl1pPr>
          </a:lstStyle>
          <a:p>
            <a:pPr rtl="0">
              <a:defRPr/>
            </a:pPr>
            <a:fld id="{66F0E7C6-E072-4610-A685-C47C74D440D7}"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3922D992-41B3-450C-94A5-88ED4FB11274}"/>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441B2138-7B55-46D5-81A1-4FA99DC9384D}"/>
              </a:ext>
            </a:extLst>
          </p:cNvPr>
          <p:cNvSpPr>
            <a:spLocks noGrp="1"/>
          </p:cNvSpPr>
          <p:nvPr>
            <p:ph type="sldNum" sz="quarter" idx="12"/>
          </p:nvPr>
        </p:nvSpPr>
        <p:spPr/>
        <p:txBody>
          <a:bodyPr rtlCol="0"/>
          <a:lstStyle>
            <a:lvl1pPr>
              <a:defRPr/>
            </a:lvl1pPr>
          </a:lstStyle>
          <a:p>
            <a:pPr rtl="0"/>
            <a:fld id="{247B310B-1876-45C0-8024-868E303A26F1}" type="slidenum">
              <a:rPr lang="en-US" altLang="en-US"/>
              <a:pPr rtl="0"/>
              <a:t>‹Nº›</a:t>
            </a:fld>
            <a:endParaRPr lang="en-US" altLang="en-US"/>
          </a:p>
        </p:txBody>
      </p:sp>
    </p:spTree>
    <p:extLst>
      <p:ext uri="{BB962C8B-B14F-4D97-AF65-F5344CB8AC3E}">
        <p14:creationId xmlns:p14="http://schemas.microsoft.com/office/powerpoint/2010/main" val="315586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5" name="Date Placeholder 3">
            <a:extLst>
              <a:ext uri="{FF2B5EF4-FFF2-40B4-BE49-F238E27FC236}">
                <a16:creationId xmlns:a16="http://schemas.microsoft.com/office/drawing/2014/main" id="{7DE52001-82A3-4C38-A2BD-764EEE437B6D}"/>
              </a:ext>
            </a:extLst>
          </p:cNvPr>
          <p:cNvSpPr>
            <a:spLocks noGrp="1"/>
          </p:cNvSpPr>
          <p:nvPr>
            <p:ph type="dt" sz="half" idx="10"/>
          </p:nvPr>
        </p:nvSpPr>
        <p:spPr/>
        <p:txBody>
          <a:bodyPr rtlCol="0"/>
          <a:lstStyle>
            <a:lvl1pPr>
              <a:defRPr/>
            </a:lvl1pPr>
          </a:lstStyle>
          <a:p>
            <a:pPr rtl="0">
              <a:defRPr/>
            </a:pPr>
            <a:fld id="{F14150E8-48B3-4D98-BAEA-0C3F269074A9}"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712EF43A-759C-42C1-AE0D-C033A3432ED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79058E65-07DF-4520-BB01-40F3338AB149}"/>
              </a:ext>
            </a:extLst>
          </p:cNvPr>
          <p:cNvSpPr>
            <a:spLocks noGrp="1"/>
          </p:cNvSpPr>
          <p:nvPr>
            <p:ph type="sldNum" sz="quarter" idx="12"/>
          </p:nvPr>
        </p:nvSpPr>
        <p:spPr/>
        <p:txBody>
          <a:bodyPr rtlCol="0"/>
          <a:lstStyle>
            <a:lvl1pPr>
              <a:defRPr/>
            </a:lvl1pPr>
          </a:lstStyle>
          <a:p>
            <a:pPr rtl="0"/>
            <a:fld id="{49995E6B-6C67-4536-B756-E293CC12123E}" type="slidenum">
              <a:rPr lang="en-US" altLang="en-US"/>
              <a:pPr rtl="0"/>
              <a:t>‹Nº›</a:t>
            </a:fld>
            <a:endParaRPr lang="en-US" altLang="en-US"/>
          </a:p>
        </p:txBody>
      </p:sp>
    </p:spTree>
    <p:extLst>
      <p:ext uri="{BB962C8B-B14F-4D97-AF65-F5344CB8AC3E}">
        <p14:creationId xmlns:p14="http://schemas.microsoft.com/office/powerpoint/2010/main" val="251285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vi"/>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vi"/>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vi"/>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7" name="Date Placeholder 3">
            <a:extLst>
              <a:ext uri="{FF2B5EF4-FFF2-40B4-BE49-F238E27FC236}">
                <a16:creationId xmlns:a16="http://schemas.microsoft.com/office/drawing/2014/main" id="{84D92EE8-380B-4FD2-8BFA-B84A287292DC}"/>
              </a:ext>
            </a:extLst>
          </p:cNvPr>
          <p:cNvSpPr>
            <a:spLocks noGrp="1"/>
          </p:cNvSpPr>
          <p:nvPr>
            <p:ph type="dt" sz="half" idx="10"/>
          </p:nvPr>
        </p:nvSpPr>
        <p:spPr/>
        <p:txBody>
          <a:bodyPr rtlCol="0"/>
          <a:lstStyle>
            <a:lvl1pPr>
              <a:defRPr/>
            </a:lvl1pPr>
          </a:lstStyle>
          <a:p>
            <a:pPr rtl="0">
              <a:defRPr/>
            </a:pPr>
            <a:fld id="{0BC6508B-59A0-4E7F-BD00-4F4F78A239CF}" type="datetimeFigureOut">
              <a:rPr lang="en-US"/>
              <a:pPr rtl="0">
                <a:defRPr/>
              </a:pPr>
              <a:t>10/15/2021</a:t>
            </a:fld>
            <a:endParaRPr lang="en-US" dirty="0"/>
          </a:p>
        </p:txBody>
      </p:sp>
      <p:sp>
        <p:nvSpPr>
          <p:cNvPr id="8" name="Footer Placeholder 4">
            <a:extLst>
              <a:ext uri="{FF2B5EF4-FFF2-40B4-BE49-F238E27FC236}">
                <a16:creationId xmlns:a16="http://schemas.microsoft.com/office/drawing/2014/main" id="{3316B124-4972-46A8-A7DB-33A2C68E0724}"/>
              </a:ext>
            </a:extLst>
          </p:cNvPr>
          <p:cNvSpPr>
            <a:spLocks noGrp="1"/>
          </p:cNvSpPr>
          <p:nvPr>
            <p:ph type="ftr" sz="quarter" idx="11"/>
          </p:nvPr>
        </p:nvSpPr>
        <p:spPr/>
        <p:txBody>
          <a:bodyPr rtlCol="0"/>
          <a:lstStyle>
            <a:lvl1pPr>
              <a:defRPr/>
            </a:lvl1pPr>
          </a:lstStyle>
          <a:p>
            <a:pPr rtl="0">
              <a:defRPr/>
            </a:pPr>
            <a:endParaRPr lang="en-US"/>
          </a:p>
        </p:txBody>
      </p:sp>
      <p:sp>
        <p:nvSpPr>
          <p:cNvPr id="9" name="Slide Number Placeholder 5">
            <a:extLst>
              <a:ext uri="{FF2B5EF4-FFF2-40B4-BE49-F238E27FC236}">
                <a16:creationId xmlns:a16="http://schemas.microsoft.com/office/drawing/2014/main" id="{9F53707F-C838-415E-A648-65C0E98E0DFC}"/>
              </a:ext>
            </a:extLst>
          </p:cNvPr>
          <p:cNvSpPr>
            <a:spLocks noGrp="1"/>
          </p:cNvSpPr>
          <p:nvPr>
            <p:ph type="sldNum" sz="quarter" idx="12"/>
          </p:nvPr>
        </p:nvSpPr>
        <p:spPr/>
        <p:txBody>
          <a:bodyPr rtlCol="0"/>
          <a:lstStyle>
            <a:lvl1pPr>
              <a:defRPr/>
            </a:lvl1pPr>
          </a:lstStyle>
          <a:p>
            <a:pPr rtl="0"/>
            <a:fld id="{BCDDE51C-26F3-4F4D-A3AB-AA343585E697}" type="slidenum">
              <a:rPr lang="en-US" altLang="en-US"/>
              <a:pPr rtl="0"/>
              <a:t>‹Nº›</a:t>
            </a:fld>
            <a:endParaRPr lang="en-US" altLang="en-US"/>
          </a:p>
        </p:txBody>
      </p:sp>
    </p:spTree>
    <p:extLst>
      <p:ext uri="{BB962C8B-B14F-4D97-AF65-F5344CB8AC3E}">
        <p14:creationId xmlns:p14="http://schemas.microsoft.com/office/powerpoint/2010/main" val="263104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
              <a:t>Click to edit Master title style</a:t>
            </a:r>
          </a:p>
        </p:txBody>
      </p:sp>
      <p:sp>
        <p:nvSpPr>
          <p:cNvPr id="3" name="Date Placeholder 3">
            <a:extLst>
              <a:ext uri="{FF2B5EF4-FFF2-40B4-BE49-F238E27FC236}">
                <a16:creationId xmlns:a16="http://schemas.microsoft.com/office/drawing/2014/main" id="{6435F6E0-1D0D-4C10-A833-06A2B217C36A}"/>
              </a:ext>
            </a:extLst>
          </p:cNvPr>
          <p:cNvSpPr>
            <a:spLocks noGrp="1"/>
          </p:cNvSpPr>
          <p:nvPr>
            <p:ph type="dt" sz="half" idx="10"/>
          </p:nvPr>
        </p:nvSpPr>
        <p:spPr/>
        <p:txBody>
          <a:bodyPr rtlCol="0"/>
          <a:lstStyle>
            <a:lvl1pPr>
              <a:defRPr/>
            </a:lvl1pPr>
          </a:lstStyle>
          <a:p>
            <a:pPr rtl="0">
              <a:defRPr/>
            </a:pPr>
            <a:fld id="{E9D5C516-0B58-4728-9B0C-244F01541BBC}" type="datetimeFigureOut">
              <a:rPr lang="en-US"/>
              <a:pPr rtl="0">
                <a:defRPr/>
              </a:pPr>
              <a:t>10/15/2021</a:t>
            </a:fld>
            <a:endParaRPr lang="en-US" dirty="0"/>
          </a:p>
        </p:txBody>
      </p:sp>
      <p:sp>
        <p:nvSpPr>
          <p:cNvPr id="4" name="Footer Placeholder 4">
            <a:extLst>
              <a:ext uri="{FF2B5EF4-FFF2-40B4-BE49-F238E27FC236}">
                <a16:creationId xmlns:a16="http://schemas.microsoft.com/office/drawing/2014/main" id="{607AC12E-EBE5-48A8-89D3-648D453EE00A}"/>
              </a:ext>
            </a:extLst>
          </p:cNvPr>
          <p:cNvSpPr>
            <a:spLocks noGrp="1"/>
          </p:cNvSpPr>
          <p:nvPr>
            <p:ph type="ftr" sz="quarter" idx="11"/>
          </p:nvPr>
        </p:nvSpPr>
        <p:spPr/>
        <p:txBody>
          <a:bodyPr rtlCol="0"/>
          <a:lstStyle>
            <a:lvl1pPr>
              <a:defRPr/>
            </a:lvl1pPr>
          </a:lstStyle>
          <a:p>
            <a:pPr rtl="0">
              <a:defRPr/>
            </a:pPr>
            <a:endParaRPr lang="en-US"/>
          </a:p>
        </p:txBody>
      </p:sp>
      <p:sp>
        <p:nvSpPr>
          <p:cNvPr id="5" name="Slide Number Placeholder 5">
            <a:extLst>
              <a:ext uri="{FF2B5EF4-FFF2-40B4-BE49-F238E27FC236}">
                <a16:creationId xmlns:a16="http://schemas.microsoft.com/office/drawing/2014/main" id="{E3E0FF48-3792-40EA-A591-0454C6300864}"/>
              </a:ext>
            </a:extLst>
          </p:cNvPr>
          <p:cNvSpPr>
            <a:spLocks noGrp="1"/>
          </p:cNvSpPr>
          <p:nvPr>
            <p:ph type="sldNum" sz="quarter" idx="12"/>
          </p:nvPr>
        </p:nvSpPr>
        <p:spPr/>
        <p:txBody>
          <a:bodyPr rtlCol="0"/>
          <a:lstStyle>
            <a:lvl1pPr>
              <a:defRPr/>
            </a:lvl1pPr>
          </a:lstStyle>
          <a:p>
            <a:pPr rtl="0"/>
            <a:fld id="{11A1BCBA-1838-4E2B-8556-734978EF499F}" type="slidenum">
              <a:rPr lang="en-US" altLang="en-US"/>
              <a:pPr rtl="0"/>
              <a:t>‹Nº›</a:t>
            </a:fld>
            <a:endParaRPr lang="en-US" altLang="en-US"/>
          </a:p>
        </p:txBody>
      </p:sp>
    </p:spTree>
    <p:extLst>
      <p:ext uri="{BB962C8B-B14F-4D97-AF65-F5344CB8AC3E}">
        <p14:creationId xmlns:p14="http://schemas.microsoft.com/office/powerpoint/2010/main" val="102467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2CA6200-F69F-4F13-930D-978C727502EC}"/>
              </a:ext>
            </a:extLst>
          </p:cNvPr>
          <p:cNvSpPr>
            <a:spLocks noGrp="1"/>
          </p:cNvSpPr>
          <p:nvPr>
            <p:ph type="dt" sz="half" idx="10"/>
          </p:nvPr>
        </p:nvSpPr>
        <p:spPr/>
        <p:txBody>
          <a:bodyPr rtlCol="0"/>
          <a:lstStyle>
            <a:lvl1pPr>
              <a:defRPr/>
            </a:lvl1pPr>
          </a:lstStyle>
          <a:p>
            <a:pPr rtl="0">
              <a:defRPr/>
            </a:pPr>
            <a:fld id="{FABF2E4B-6210-4CC2-A023-644866E0F69A}" type="datetimeFigureOut">
              <a:rPr lang="en-US"/>
              <a:pPr rtl="0">
                <a:defRPr/>
              </a:pPr>
              <a:t>10/15/2021</a:t>
            </a:fld>
            <a:endParaRPr lang="en-US" dirty="0"/>
          </a:p>
        </p:txBody>
      </p:sp>
      <p:sp>
        <p:nvSpPr>
          <p:cNvPr id="3" name="Footer Placeholder 4">
            <a:extLst>
              <a:ext uri="{FF2B5EF4-FFF2-40B4-BE49-F238E27FC236}">
                <a16:creationId xmlns:a16="http://schemas.microsoft.com/office/drawing/2014/main" id="{8F35ADFE-83C1-434B-BDE8-7D90C5709F5A}"/>
              </a:ext>
            </a:extLst>
          </p:cNvPr>
          <p:cNvSpPr>
            <a:spLocks noGrp="1"/>
          </p:cNvSpPr>
          <p:nvPr>
            <p:ph type="ftr" sz="quarter" idx="11"/>
          </p:nvPr>
        </p:nvSpPr>
        <p:spPr/>
        <p:txBody>
          <a:bodyPr rtlCol="0"/>
          <a:lstStyle>
            <a:lvl1pPr>
              <a:defRPr/>
            </a:lvl1pPr>
          </a:lstStyle>
          <a:p>
            <a:pPr rtl="0">
              <a:defRPr/>
            </a:pPr>
            <a:endParaRPr lang="en-US"/>
          </a:p>
        </p:txBody>
      </p:sp>
      <p:sp>
        <p:nvSpPr>
          <p:cNvPr id="4" name="Slide Number Placeholder 5">
            <a:extLst>
              <a:ext uri="{FF2B5EF4-FFF2-40B4-BE49-F238E27FC236}">
                <a16:creationId xmlns:a16="http://schemas.microsoft.com/office/drawing/2014/main" id="{D4E355B6-9F5A-4D84-B23B-D59C6186366E}"/>
              </a:ext>
            </a:extLst>
          </p:cNvPr>
          <p:cNvSpPr>
            <a:spLocks noGrp="1"/>
          </p:cNvSpPr>
          <p:nvPr>
            <p:ph type="sldNum" sz="quarter" idx="12"/>
          </p:nvPr>
        </p:nvSpPr>
        <p:spPr/>
        <p:txBody>
          <a:bodyPr rtlCol="0"/>
          <a:lstStyle>
            <a:lvl1pPr>
              <a:defRPr/>
            </a:lvl1pPr>
          </a:lstStyle>
          <a:p>
            <a:pPr rtl="0"/>
            <a:fld id="{EBA62D80-7422-426A-A91C-D3548A543CEC}" type="slidenum">
              <a:rPr lang="en-US" altLang="en-US"/>
              <a:pPr rtl="0"/>
              <a:t>‹Nº›</a:t>
            </a:fld>
            <a:endParaRPr lang="en-US" altLang="en-US"/>
          </a:p>
        </p:txBody>
      </p:sp>
    </p:spTree>
    <p:extLst>
      <p:ext uri="{BB962C8B-B14F-4D97-AF65-F5344CB8AC3E}">
        <p14:creationId xmlns:p14="http://schemas.microsoft.com/office/powerpoint/2010/main" val="230958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solidFill>
                  <a:schemeClr val="bg1"/>
                </a:solidFill>
              </a:defRPr>
            </a:lvl1pPr>
          </a:lstStyle>
          <a:p>
            <a:pPr rtl="0"/>
            <a:r>
              <a:rPr lang="vi"/>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vi"/>
              <a:t>Click to edit Master text styles</a:t>
            </a:r>
          </a:p>
        </p:txBody>
      </p:sp>
      <p:sp>
        <p:nvSpPr>
          <p:cNvPr id="5" name="Date Placeholder 3">
            <a:extLst>
              <a:ext uri="{FF2B5EF4-FFF2-40B4-BE49-F238E27FC236}">
                <a16:creationId xmlns:a16="http://schemas.microsoft.com/office/drawing/2014/main" id="{7089A6AB-36C8-43C3-81EA-C1F3B3D6152F}"/>
              </a:ext>
            </a:extLst>
          </p:cNvPr>
          <p:cNvSpPr>
            <a:spLocks noGrp="1"/>
          </p:cNvSpPr>
          <p:nvPr>
            <p:ph type="dt" sz="half" idx="10"/>
          </p:nvPr>
        </p:nvSpPr>
        <p:spPr/>
        <p:txBody>
          <a:bodyPr rtlCol="0"/>
          <a:lstStyle>
            <a:lvl1pPr>
              <a:defRPr/>
            </a:lvl1pPr>
          </a:lstStyle>
          <a:p>
            <a:pPr rtl="0">
              <a:defRPr/>
            </a:pPr>
            <a:fld id="{FB104FE3-0354-4E43-ADF1-8636C483078F}"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6A38CFF5-AB06-4028-87E8-263E995BF4B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141CF009-F8F7-46F1-975B-B477A28A4B81}"/>
              </a:ext>
            </a:extLst>
          </p:cNvPr>
          <p:cNvSpPr>
            <a:spLocks noGrp="1"/>
          </p:cNvSpPr>
          <p:nvPr>
            <p:ph type="sldNum" sz="quarter" idx="12"/>
          </p:nvPr>
        </p:nvSpPr>
        <p:spPr/>
        <p:txBody>
          <a:bodyPr rtlCol="0"/>
          <a:lstStyle>
            <a:lvl1pPr>
              <a:defRPr/>
            </a:lvl1pPr>
          </a:lstStyle>
          <a:p>
            <a:pPr rtl="0"/>
            <a:fld id="{44882EB0-BA5F-438C-BD44-BD3809E85E8E}" type="slidenum">
              <a:rPr lang="en-US" altLang="en-US"/>
              <a:pPr rtl="0"/>
              <a:t>‹Nº›</a:t>
            </a:fld>
            <a:endParaRPr lang="en-US" altLang="en-US"/>
          </a:p>
        </p:txBody>
      </p:sp>
    </p:spTree>
    <p:extLst>
      <p:ext uri="{BB962C8B-B14F-4D97-AF65-F5344CB8AC3E}">
        <p14:creationId xmlns:p14="http://schemas.microsoft.com/office/powerpoint/2010/main" val="316962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pPr rtl="0"/>
            <a:r>
              <a:rPr lang="vi"/>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rtl="0"/>
            <a:endParaRPr lang="en-US" noProof="0" dirty="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vi"/>
              <a:t>Click to edit Master text styles</a:t>
            </a:r>
          </a:p>
        </p:txBody>
      </p:sp>
      <p:sp>
        <p:nvSpPr>
          <p:cNvPr id="5" name="Date Placeholder 3">
            <a:extLst>
              <a:ext uri="{FF2B5EF4-FFF2-40B4-BE49-F238E27FC236}">
                <a16:creationId xmlns:a16="http://schemas.microsoft.com/office/drawing/2014/main" id="{E9A021A8-20E1-4E08-9A7F-E8B06633409A}"/>
              </a:ext>
            </a:extLst>
          </p:cNvPr>
          <p:cNvSpPr>
            <a:spLocks noGrp="1"/>
          </p:cNvSpPr>
          <p:nvPr>
            <p:ph type="dt" sz="half" idx="10"/>
          </p:nvPr>
        </p:nvSpPr>
        <p:spPr/>
        <p:txBody>
          <a:bodyPr rtlCol="0"/>
          <a:lstStyle>
            <a:lvl1pPr>
              <a:defRPr/>
            </a:lvl1pPr>
          </a:lstStyle>
          <a:p>
            <a:pPr rtl="0">
              <a:defRPr/>
            </a:pPr>
            <a:fld id="{ACEF4D8C-5CAF-457C-B133-080231D8058A}"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EDD1199B-AAA3-4103-99C3-D1BF8D17C46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7BB0DC8A-73CC-4AFD-A3D4-F3FE32D36EB9}"/>
              </a:ext>
            </a:extLst>
          </p:cNvPr>
          <p:cNvSpPr>
            <a:spLocks noGrp="1"/>
          </p:cNvSpPr>
          <p:nvPr>
            <p:ph type="sldNum" sz="quarter" idx="12"/>
          </p:nvPr>
        </p:nvSpPr>
        <p:spPr/>
        <p:txBody>
          <a:bodyPr rtlCol="0"/>
          <a:lstStyle>
            <a:lvl1pPr>
              <a:defRPr/>
            </a:lvl1pPr>
          </a:lstStyle>
          <a:p>
            <a:pPr rtl="0"/>
            <a:fld id="{537BFEBC-6BF6-4697-B365-CA5B69FEA608}" type="slidenum">
              <a:rPr lang="en-US" altLang="en-US"/>
              <a:pPr rtl="0"/>
              <a:t>‹Nº›</a:t>
            </a:fld>
            <a:endParaRPr lang="en-US" altLang="en-US"/>
          </a:p>
        </p:txBody>
      </p:sp>
    </p:spTree>
    <p:extLst>
      <p:ext uri="{BB962C8B-B14F-4D97-AF65-F5344CB8AC3E}">
        <p14:creationId xmlns:p14="http://schemas.microsoft.com/office/powerpoint/2010/main" val="87480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558ED5"/>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E3AFBD9-0361-47D7-92E5-2077DB322DD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p>
            <a:pPr lvl="0" rtl="0"/>
            <a:r>
              <a:rPr lang="vi"/>
              <a:t>Click to edit Master title style</a:t>
            </a:r>
          </a:p>
        </p:txBody>
      </p:sp>
      <p:sp>
        <p:nvSpPr>
          <p:cNvPr id="1027" name="Text Placeholder 2">
            <a:extLst>
              <a:ext uri="{FF2B5EF4-FFF2-40B4-BE49-F238E27FC236}">
                <a16:creationId xmlns:a16="http://schemas.microsoft.com/office/drawing/2014/main" id="{A1A2E779-30EB-45BB-B704-FC31F674BD2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lvl="0" rtl="0"/>
            <a:r>
              <a:rPr lang="vi"/>
              <a:t>Click to edit Master text styles</a:t>
            </a:r>
          </a:p>
          <a:p>
            <a:pPr lvl="1" rtl="0"/>
            <a:r>
              <a:rPr lang="vi"/>
              <a:t>Second level</a:t>
            </a:r>
          </a:p>
          <a:p>
            <a:pPr lvl="2" rtl="0"/>
            <a:r>
              <a:rPr lang="vi"/>
              <a:t>Third level</a:t>
            </a:r>
          </a:p>
          <a:p>
            <a:pPr lvl="3" rtl="0"/>
            <a:r>
              <a:rPr lang="vi"/>
              <a:t>Fourth level</a:t>
            </a:r>
          </a:p>
          <a:p>
            <a:pPr lvl="4" rtl="0"/>
            <a:r>
              <a:rPr lang="vi"/>
              <a:t>Fifth level</a:t>
            </a:r>
          </a:p>
        </p:txBody>
      </p:sp>
      <p:sp>
        <p:nvSpPr>
          <p:cNvPr id="4" name="Date Placeholder 3">
            <a:extLst>
              <a:ext uri="{FF2B5EF4-FFF2-40B4-BE49-F238E27FC236}">
                <a16:creationId xmlns:a16="http://schemas.microsoft.com/office/drawing/2014/main" id="{688A7AB8-9D27-46DF-8930-1EAD166BC40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rtl="0">
              <a:defRPr/>
            </a:pPr>
            <a:fld id="{A753A8EE-731E-4213-8874-E8DF3568CACB}"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1A7501BC-4AAA-4965-AF33-AAD00A1CC7E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rtl="0">
              <a:defRPr/>
            </a:pPr>
            <a:endParaRPr lang="en-US"/>
          </a:p>
        </p:txBody>
      </p:sp>
      <p:sp>
        <p:nvSpPr>
          <p:cNvPr id="6" name="Slide Number Placeholder 5">
            <a:extLst>
              <a:ext uri="{FF2B5EF4-FFF2-40B4-BE49-F238E27FC236}">
                <a16:creationId xmlns:a16="http://schemas.microsoft.com/office/drawing/2014/main" id="{F85AEE11-B1C4-49DE-94AD-60C51B6051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rtlCol="0"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rtl="0"/>
            <a:fld id="{84BAB321-FFB3-4C3D-A586-CD289F3E2FCF}" type="slidenum">
              <a:rPr lang="en-US" altLang="en-US"/>
              <a:pPr rtl="0"/>
              <a:t>‹Nº›</a:t>
            </a:fld>
            <a:endParaRPr lang="en-US" alt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3" r:id="rId11"/>
    <p:sldLayoutId id="2147483802"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haredsystems.dhsoha.state.or.us/DHSForms/Served/le3897.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c.gov/coronavirus/2019-ncov/variants/variant.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slide" Target="slide37.xml"/><Relationship Id="rId18" Type="http://schemas.openxmlformats.org/officeDocument/2006/relationships/slide" Target="slide31.xml"/><Relationship Id="rId26" Type="http://schemas.openxmlformats.org/officeDocument/2006/relationships/slide" Target="slide49.xml"/><Relationship Id="rId3" Type="http://schemas.openxmlformats.org/officeDocument/2006/relationships/slide" Target="slide3.xml"/><Relationship Id="rId21" Type="http://schemas.openxmlformats.org/officeDocument/2006/relationships/slide" Target="slide9.xml"/><Relationship Id="rId7" Type="http://schemas.openxmlformats.org/officeDocument/2006/relationships/slide" Target="slide35.xml"/><Relationship Id="rId12" Type="http://schemas.openxmlformats.org/officeDocument/2006/relationships/slide" Target="slide29.xml"/><Relationship Id="rId17" Type="http://schemas.openxmlformats.org/officeDocument/2006/relationships/slide" Target="slide23.xml"/><Relationship Id="rId25" Type="http://schemas.openxmlformats.org/officeDocument/2006/relationships/slide" Target="slide41.xml"/><Relationship Id="rId2" Type="http://schemas.openxmlformats.org/officeDocument/2006/relationships/notesSlide" Target="../notesSlides/notesSlide2.xml"/><Relationship Id="rId16" Type="http://schemas.openxmlformats.org/officeDocument/2006/relationships/slide" Target="slide15.xml"/><Relationship Id="rId20" Type="http://schemas.openxmlformats.org/officeDocument/2006/relationships/slide" Target="slide47.xml"/><Relationship Id="rId1" Type="http://schemas.openxmlformats.org/officeDocument/2006/relationships/slideLayout" Target="../slideLayouts/slideLayout7.xml"/><Relationship Id="rId6" Type="http://schemas.openxmlformats.org/officeDocument/2006/relationships/slide" Target="slide27.xml"/><Relationship Id="rId11" Type="http://schemas.openxmlformats.org/officeDocument/2006/relationships/slide" Target="slide21.xml"/><Relationship Id="rId24" Type="http://schemas.openxmlformats.org/officeDocument/2006/relationships/slide" Target="slide33.xml"/><Relationship Id="rId5" Type="http://schemas.openxmlformats.org/officeDocument/2006/relationships/slide" Target="slide19.xml"/><Relationship Id="rId15" Type="http://schemas.openxmlformats.org/officeDocument/2006/relationships/slide" Target="slide7.xml"/><Relationship Id="rId23" Type="http://schemas.openxmlformats.org/officeDocument/2006/relationships/slide" Target="slide25.xml"/><Relationship Id="rId10" Type="http://schemas.openxmlformats.org/officeDocument/2006/relationships/slide" Target="slide13.xml"/><Relationship Id="rId19" Type="http://schemas.openxmlformats.org/officeDocument/2006/relationships/slide" Target="slide39.xml"/><Relationship Id="rId4" Type="http://schemas.openxmlformats.org/officeDocument/2006/relationships/slide" Target="slide11.xml"/><Relationship Id="rId9" Type="http://schemas.openxmlformats.org/officeDocument/2006/relationships/slide" Target="slide5.xml"/><Relationship Id="rId14" Type="http://schemas.openxmlformats.org/officeDocument/2006/relationships/slide" Target="slide45.xml"/><Relationship Id="rId22" Type="http://schemas.openxmlformats.org/officeDocument/2006/relationships/slide" Target="slide17.xml"/></Relationships>
</file>

<file path=ppt/slides/_rels/slide20.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ultco.us/novel-coronavirus-covid-19/vaccine-safety-and-developmen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ultco.us/novel-coronavirus-covid-19/diversity-vaccine-studie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da.gov/news-events/press-announcements/fda-approves-first-covid-19-vaccine"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c.gov/coronavirus/2019-ncov/vaccines/faq.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multco.us/novel-coronavirus-covid-19/pregnancy-and-breastfeeding-and-covid-19-vaccin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npr.org/sections/coronavirus-live-updates/2021/09/20/1038832951/pfizer-and-biontech-vaccine-trials-for-kids-show-the-shots-are-safe-and-effectiv"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haredsystems.dhsoha.state.or.us/DHSForms/Served/le3898B.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multco.us/novel-coronavirus-covid-19/you-were-vaccinated-covid-19-what-now"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multco.us/novel-coronavirus-covid-19/you-were-vaccinated-covid-19-what-now"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coronavirus/2019-ncov/need-extra-precautions/people-with-medical-condi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c.gov/coronavirus/2019-ncov/variants/delta-variant.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hyperlink" Target="https://multco-web7-psh-files-usw2.s3-us-west-2.amazonaws.com/s3fs-public/Keeping%20Students%20Healthy%20%281%29.pdf"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dc.gov/coronavirus/2019-ncov/vaccines/effectiveness/why-measure-effectiveness/breakthrough-cases.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multco.us/novel-coronavirus-covid-19/home-self-testing-covid-19" TargetMode="External"/><Relationship Id="rId2" Type="http://schemas.openxmlformats.org/officeDocument/2006/relationships/hyperlink" Target="https://www.cdc.gov/coronavirus/2019-ncov/symptoms-testing/testing.html"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oregon.gov/ode/students-and-family/healthsafety/Documents/COVID-19%20Exclusion%20Summary%20Chart.pdf" TargetMode="Externa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h.gov/news-events/nih-research-matters/lasting-immunity-found-after-recovery-covid-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long-term-effect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JeopardyIcon5.png">
            <a:extLst>
              <a:ext uri="{FF2B5EF4-FFF2-40B4-BE49-F238E27FC236}">
                <a16:creationId xmlns:a16="http://schemas.microsoft.com/office/drawing/2014/main" id="{E373136B-C6AC-4610-8FC8-BE8CA9EA03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1450"/>
            <a:ext cx="9280525"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82CE18A-CE6D-4E8A-B2E7-9529D2B8F4D5}"/>
              </a:ext>
            </a:extLst>
          </p:cNvPr>
          <p:cNvSpPr txBox="1">
            <a:spLocks noChangeArrowheads="1"/>
          </p:cNvSpPr>
          <p:nvPr/>
        </p:nvSpPr>
        <p:spPr bwMode="auto">
          <a:xfrm>
            <a:off x="990600" y="4191000"/>
            <a:ext cx="7086600" cy="523875"/>
          </a:xfrm>
          <a:prstGeom prst="rect">
            <a:avLst/>
          </a:prstGeom>
          <a:noFill/>
          <a:ln w="9525">
            <a:noFill/>
            <a:miter lim="800000"/>
            <a:headEnd/>
            <a:tailEnd/>
          </a:ln>
        </p:spPr>
        <p:txBody>
          <a:bodyPr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eaLnBrk="1" hangingPunct="1">
              <a:defRPr/>
            </a:pPr>
            <a:r>
              <a:rPr lang="vi" sz="2800" b="1">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latin typeface="Arial" charset="0"/>
                <a:cs typeface="Arial" charset="0"/>
              </a:rPr>
              <a:t>Vắc-xin Ngừa COVID19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0FF0472-33F6-441A-8BA6-08D2D457FBE6}"/>
              </a:ext>
            </a:extLst>
          </p:cNvPr>
          <p:cNvSpPr>
            <a:spLocks noGrp="1"/>
          </p:cNvSpPr>
          <p:nvPr>
            <p:ph type="title"/>
          </p:nvPr>
        </p:nvSpPr>
        <p:spPr/>
        <p:txBody>
          <a:bodyPr rtlCol="0"/>
          <a:lstStyle/>
          <a:p>
            <a:pPr rtl="0" eaLnBrk="1" hangingPunct="1"/>
            <a:r>
              <a:rPr lang="vi"/>
              <a:t>Câu Trả Lời về Bệnh Tật - 40 </a:t>
            </a:r>
          </a:p>
        </p:txBody>
      </p:sp>
      <p:sp>
        <p:nvSpPr>
          <p:cNvPr id="22531" name="Content Placeholder 3">
            <a:extLst>
              <a:ext uri="{FF2B5EF4-FFF2-40B4-BE49-F238E27FC236}">
                <a16:creationId xmlns:a16="http://schemas.microsoft.com/office/drawing/2014/main" id="{FAB52BE7-30FD-488D-9363-7A6110B38BFE}"/>
              </a:ext>
            </a:extLst>
          </p:cNvPr>
          <p:cNvSpPr>
            <a:spLocks noGrp="1"/>
          </p:cNvSpPr>
          <p:nvPr>
            <p:ph idx="1"/>
          </p:nvPr>
        </p:nvSpPr>
        <p:spPr/>
        <p:txBody>
          <a:bodyPr rtlCol="0"/>
          <a:lstStyle/>
          <a:p>
            <a:pPr marL="0" indent="0" rtl="0">
              <a:buFont typeface="Arial" panose="020B0604020202020204" pitchFamily="34" charset="0"/>
              <a:buNone/>
              <a:defRPr/>
            </a:pPr>
            <a:r>
              <a:rPr lang="vi" sz="2400" b="1" dirty="0"/>
              <a:t>D.  Tất cả các mục ở trên</a:t>
            </a:r>
          </a:p>
          <a:p>
            <a:pPr rtl="0">
              <a:defRPr/>
            </a:pPr>
            <a:r>
              <a:rPr lang="vi" sz="2400" dirty="0"/>
              <a:t>Thông tin: </a:t>
            </a:r>
            <a:r>
              <a:rPr lang="vi" sz="2400" dirty="0">
                <a:hlinkClick r:id="rId3"/>
              </a:rPr>
              <a:t>Phương pháp điều trị bằng kháng thể đơn dòng </a:t>
            </a:r>
            <a:r>
              <a:rPr lang="vi" sz="2400" dirty="0"/>
              <a:t>bắt chước phản ứng của hệ miễn dịch của chúng ta đối với virus gây ra COVID19.  Ngoài việc được sử dụng cho những người đã có kết quả xét nghiệm dương tính với COVID, cũng có thể dùng kháng thể đơn dòng cho người từ 12 tuổi trở lên và người bị phơi nhiễm hoặc có nguy cơ cao bị phơi nhiễm (chẳng hạn như ở những nơi tập trung đông đúc) và những người: chưa được chích ngừa hoặc chích ngừa chưa đầy đủ HOẶC người đã được chích ngừa đầy đủ nhưng dự kiến sẽ không có đáp ứng miễn dịch mạnh vì mắc bệnh suy giảm miễn dịch hoặc đang dùng thuốc ức chế miễn dịch. </a:t>
            </a:r>
          </a:p>
        </p:txBody>
      </p:sp>
      <p:pic>
        <p:nvPicPr>
          <p:cNvPr id="2253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123320DF-11D4-409C-BB7A-1F0E3517FA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B6775CD-2FFA-42C8-BDA3-5B523F6C47C9}"/>
              </a:ext>
            </a:extLst>
          </p:cNvPr>
          <p:cNvSpPr>
            <a:spLocks noGrp="1"/>
          </p:cNvSpPr>
          <p:nvPr>
            <p:ph type="title"/>
          </p:nvPr>
        </p:nvSpPr>
        <p:spPr/>
        <p:txBody>
          <a:bodyPr rtlCol="0"/>
          <a:lstStyle/>
          <a:p>
            <a:pPr rtl="0" eaLnBrk="1" hangingPunct="1"/>
            <a:r>
              <a:rPr lang="vi"/>
              <a:t>Câu Hỏi về Cách Thức Vắc-xin Hoạt Động - 10</a:t>
            </a:r>
          </a:p>
        </p:txBody>
      </p:sp>
      <p:sp>
        <p:nvSpPr>
          <p:cNvPr id="24579" name="Content Placeholder 2">
            <a:extLst>
              <a:ext uri="{FF2B5EF4-FFF2-40B4-BE49-F238E27FC236}">
                <a16:creationId xmlns:a16="http://schemas.microsoft.com/office/drawing/2014/main" id="{87F31063-4373-4BD6-9C75-3DA53E995E6F}"/>
              </a:ext>
            </a:extLst>
          </p:cNvPr>
          <p:cNvSpPr>
            <a:spLocks noGrp="1"/>
          </p:cNvSpPr>
          <p:nvPr>
            <p:ph idx="1"/>
          </p:nvPr>
        </p:nvSpPr>
        <p:spPr/>
        <p:txBody>
          <a:bodyPr rtlCol="0"/>
          <a:lstStyle/>
          <a:p>
            <a:pPr marL="0" indent="0" rtl="0">
              <a:buFont typeface="Arial" panose="020B0604020202020204" pitchFamily="34" charset="0"/>
              <a:buNone/>
            </a:pPr>
            <a:r>
              <a:rPr lang="vi"/>
              <a:t>Vắc-xin COVID19 có chứa:</a:t>
            </a:r>
          </a:p>
          <a:p>
            <a:pPr lvl="1" rtl="0"/>
            <a:r>
              <a:rPr lang="vi"/>
              <a:t>A.  Virus </a:t>
            </a:r>
          </a:p>
          <a:p>
            <a:pPr lvl="1" rtl="0"/>
            <a:r>
              <a:rPr lang="vi"/>
              <a:t>B.  Thịt lợn và các sản phẩm từ thịt lợn </a:t>
            </a:r>
          </a:p>
          <a:p>
            <a:pPr lvl="1" rtl="0"/>
            <a:r>
              <a:rPr lang="vi"/>
              <a:t>C.  Vi chíp </a:t>
            </a:r>
          </a:p>
          <a:p>
            <a:pPr lvl="1" rtl="0"/>
            <a:r>
              <a:rPr lang="vi"/>
              <a:t>D.  A, B &amp; C </a:t>
            </a:r>
          </a:p>
          <a:p>
            <a:pPr lvl="1" rtl="0"/>
            <a:r>
              <a:rPr lang="vi"/>
              <a:t>E.  Không mục nào ở trên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CB7F0DA-9ED3-49EF-9967-5A854A9785D4}"/>
              </a:ext>
            </a:extLst>
          </p:cNvPr>
          <p:cNvSpPr>
            <a:spLocks noGrp="1"/>
          </p:cNvSpPr>
          <p:nvPr>
            <p:ph type="title"/>
          </p:nvPr>
        </p:nvSpPr>
        <p:spPr/>
        <p:txBody>
          <a:bodyPr rtlCol="0"/>
          <a:lstStyle/>
          <a:p>
            <a:pPr rtl="0" eaLnBrk="1" hangingPunct="1"/>
            <a:r>
              <a:rPr lang="vi"/>
              <a:t>Câu Trả Lời về Cách Thức Vắc-xin Hoạt Động - 10 </a:t>
            </a:r>
          </a:p>
        </p:txBody>
      </p:sp>
      <p:sp>
        <p:nvSpPr>
          <p:cNvPr id="26627" name="Content Placeholder 3">
            <a:extLst>
              <a:ext uri="{FF2B5EF4-FFF2-40B4-BE49-F238E27FC236}">
                <a16:creationId xmlns:a16="http://schemas.microsoft.com/office/drawing/2014/main" id="{8DE572FC-8138-49E4-95BB-68AEE7158CA9}"/>
              </a:ext>
            </a:extLst>
          </p:cNvPr>
          <p:cNvSpPr>
            <a:spLocks noGrp="1"/>
          </p:cNvSpPr>
          <p:nvPr>
            <p:ph idx="1"/>
          </p:nvPr>
        </p:nvSpPr>
        <p:spPr/>
        <p:txBody>
          <a:bodyPr rtlCol="0"/>
          <a:lstStyle/>
          <a:p>
            <a:pPr marL="0" indent="0" rtl="0">
              <a:buFont typeface="Arial" panose="020B0604020202020204" pitchFamily="34" charset="0"/>
              <a:buNone/>
              <a:defRPr/>
            </a:pPr>
            <a:r>
              <a:rPr lang="vi" b="1"/>
              <a:t>E.  Không mục nào ở trên</a:t>
            </a:r>
          </a:p>
          <a:p>
            <a:pPr rtl="0">
              <a:defRPr/>
            </a:pPr>
            <a:r>
              <a:rPr lang="vi"/>
              <a:t>Thông tin: </a:t>
            </a:r>
            <a:r>
              <a:rPr lang="vi">
                <a:hlinkClick r:id="rId3"/>
              </a:rPr>
              <a:t>Vắc-xin</a:t>
            </a:r>
            <a:r>
              <a:rPr lang="vi"/>
              <a:t> không chứa thịt lợn, các sản phẩm động vật, vi chíp, tế bào thai nhi hoặc virus sống.  Vắc-xin không khiến quý vị mắc bệnh COVID19 hoặc thay đổi DNA của quý vị.</a:t>
            </a:r>
          </a:p>
        </p:txBody>
      </p:sp>
      <p:pic>
        <p:nvPicPr>
          <p:cNvPr id="2662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70108D2-4ACA-45D3-85E0-D4FF034B1A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BC5040A-039E-41AF-BFB6-89543CD41D4D}"/>
              </a:ext>
            </a:extLst>
          </p:cNvPr>
          <p:cNvSpPr>
            <a:spLocks noGrp="1"/>
          </p:cNvSpPr>
          <p:nvPr>
            <p:ph type="title"/>
          </p:nvPr>
        </p:nvSpPr>
        <p:spPr/>
        <p:txBody>
          <a:bodyPr rtlCol="0"/>
          <a:lstStyle/>
          <a:p>
            <a:pPr rtl="0" eaLnBrk="1" hangingPunct="1"/>
            <a:r>
              <a:rPr lang="vi"/>
              <a:t>Câu Hỏi về Cách Thức Vắc-xin Hoạt Động - 20</a:t>
            </a:r>
          </a:p>
        </p:txBody>
      </p:sp>
      <p:sp>
        <p:nvSpPr>
          <p:cNvPr id="28675" name="Content Placeholder 2">
            <a:extLst>
              <a:ext uri="{FF2B5EF4-FFF2-40B4-BE49-F238E27FC236}">
                <a16:creationId xmlns:a16="http://schemas.microsoft.com/office/drawing/2014/main" id="{E05054F8-B4EE-4559-87B4-3E92A4406342}"/>
              </a:ext>
            </a:extLst>
          </p:cNvPr>
          <p:cNvSpPr>
            <a:spLocks noGrp="1"/>
          </p:cNvSpPr>
          <p:nvPr>
            <p:ph idx="1"/>
          </p:nvPr>
        </p:nvSpPr>
        <p:spPr/>
        <p:txBody>
          <a:bodyPr rtlCol="0"/>
          <a:lstStyle/>
          <a:p>
            <a:pPr marL="0" indent="0" rtl="0">
              <a:buFont typeface="Arial" panose="020B0604020202020204" pitchFamily="34" charset="0"/>
              <a:buNone/>
            </a:pPr>
            <a:r>
              <a:rPr lang="vi"/>
              <a:t>Loại vắc-xin của hãng nào chỉ cần tiêm một mũi?</a:t>
            </a:r>
          </a:p>
          <a:p>
            <a:pPr lvl="1" rtl="0"/>
            <a:r>
              <a:rPr lang="vi"/>
              <a:t>A. J &amp; J </a:t>
            </a:r>
          </a:p>
          <a:p>
            <a:pPr lvl="1" rtl="0"/>
            <a:r>
              <a:rPr lang="vi"/>
              <a:t>B. Pfizer/Comirnaty</a:t>
            </a:r>
          </a:p>
          <a:p>
            <a:pPr lvl="1" rtl="0"/>
            <a:r>
              <a:rPr lang="vi"/>
              <a:t>C. Moderna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51D0011-490F-48C4-A609-598187CCCD76}"/>
              </a:ext>
            </a:extLst>
          </p:cNvPr>
          <p:cNvSpPr>
            <a:spLocks noGrp="1"/>
          </p:cNvSpPr>
          <p:nvPr>
            <p:ph type="title"/>
          </p:nvPr>
        </p:nvSpPr>
        <p:spPr/>
        <p:txBody>
          <a:bodyPr rtlCol="0"/>
          <a:lstStyle/>
          <a:p>
            <a:pPr rtl="0" eaLnBrk="1" hangingPunct="1"/>
            <a:r>
              <a:rPr lang="vi"/>
              <a:t>Câu Trả Lời về Cách Thức Vắc-xin Hoạt Động - 20 </a:t>
            </a:r>
          </a:p>
        </p:txBody>
      </p:sp>
      <p:sp>
        <p:nvSpPr>
          <p:cNvPr id="30723" name="Content Placeholder 3">
            <a:extLst>
              <a:ext uri="{FF2B5EF4-FFF2-40B4-BE49-F238E27FC236}">
                <a16:creationId xmlns:a16="http://schemas.microsoft.com/office/drawing/2014/main" id="{CD03CAE4-87F9-4491-B669-886E04D1206E}"/>
              </a:ext>
            </a:extLst>
          </p:cNvPr>
          <p:cNvSpPr>
            <a:spLocks noGrp="1"/>
          </p:cNvSpPr>
          <p:nvPr>
            <p:ph idx="1"/>
          </p:nvPr>
        </p:nvSpPr>
        <p:spPr/>
        <p:txBody>
          <a:bodyPr rtlCol="0"/>
          <a:lstStyle/>
          <a:p>
            <a:pPr marL="0" indent="0" rtl="0">
              <a:buFont typeface="Arial" panose="020B0604020202020204" pitchFamily="34" charset="0"/>
              <a:buNone/>
              <a:defRPr/>
            </a:pPr>
            <a:r>
              <a:rPr lang="vi" b="1"/>
              <a:t>A. J &amp; J </a:t>
            </a:r>
          </a:p>
          <a:p>
            <a:pPr rtl="0">
              <a:defRPr/>
            </a:pPr>
            <a:r>
              <a:rPr lang="vi"/>
              <a:t>Thông tin: Vắc-xin của </a:t>
            </a:r>
            <a:r>
              <a:rPr lang="vi">
                <a:hlinkClick r:id="rId3"/>
              </a:rPr>
              <a:t>J&amp;J</a:t>
            </a:r>
            <a:r>
              <a:rPr lang="vi"/>
              <a:t> chỉ yêu cầu tiêm một mũi.  Pfizer/Comirnaty và Moderna yêu cầu tiêm mũi thứ hai 3 hoặc 4 tuần và tối đa 6 tuần sau mũi đầu tiên.</a:t>
            </a:r>
          </a:p>
          <a:p>
            <a:pPr rtl="0" eaLnBrk="1" hangingPunct="1">
              <a:defRPr/>
            </a:pPr>
            <a:endParaRPr lang="en-US" altLang="en-US" dirty="0"/>
          </a:p>
        </p:txBody>
      </p:sp>
      <p:pic>
        <p:nvPicPr>
          <p:cNvPr id="3072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3704D7B5-189B-45E7-9504-D09911C68E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2A4C9BA-F459-4C93-A9CA-DA52E3580CD8}"/>
              </a:ext>
            </a:extLst>
          </p:cNvPr>
          <p:cNvSpPr>
            <a:spLocks noGrp="1"/>
          </p:cNvSpPr>
          <p:nvPr>
            <p:ph type="title"/>
          </p:nvPr>
        </p:nvSpPr>
        <p:spPr/>
        <p:txBody>
          <a:bodyPr rtlCol="0"/>
          <a:lstStyle/>
          <a:p>
            <a:pPr rtl="0" eaLnBrk="1" hangingPunct="1"/>
            <a:r>
              <a:rPr lang="vi"/>
              <a:t>Câu Hỏi về Cách Thức Vắc-xin Hoạt Động - 30</a:t>
            </a:r>
          </a:p>
        </p:txBody>
      </p:sp>
      <p:sp>
        <p:nvSpPr>
          <p:cNvPr id="32771" name="Content Placeholder 2">
            <a:extLst>
              <a:ext uri="{FF2B5EF4-FFF2-40B4-BE49-F238E27FC236}">
                <a16:creationId xmlns:a16="http://schemas.microsoft.com/office/drawing/2014/main" id="{E7F44406-A934-42ED-9816-71158E7CA1D1}"/>
              </a:ext>
            </a:extLst>
          </p:cNvPr>
          <p:cNvSpPr>
            <a:spLocks noGrp="1"/>
          </p:cNvSpPr>
          <p:nvPr>
            <p:ph idx="1"/>
          </p:nvPr>
        </p:nvSpPr>
        <p:spPr/>
        <p:txBody>
          <a:bodyPr rtlCol="0"/>
          <a:lstStyle/>
          <a:p>
            <a:pPr marL="0" indent="0" rtl="0">
              <a:buFont typeface="Arial" panose="020B0604020202020204" pitchFamily="34" charset="0"/>
              <a:buNone/>
            </a:pPr>
            <a:r>
              <a:rPr lang="vi"/>
              <a:t>Đúng hay sai: Thật không bình thường khi virus COVID19 có nhiều biến thể khác nhau xuất hiện.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57D5A5A-A08D-437D-93DA-03D10F465164}"/>
              </a:ext>
            </a:extLst>
          </p:cNvPr>
          <p:cNvSpPr>
            <a:spLocks noGrp="1"/>
          </p:cNvSpPr>
          <p:nvPr>
            <p:ph type="title"/>
          </p:nvPr>
        </p:nvSpPr>
        <p:spPr/>
        <p:txBody>
          <a:bodyPr rtlCol="0"/>
          <a:lstStyle/>
          <a:p>
            <a:pPr rtl="0" eaLnBrk="1" hangingPunct="1"/>
            <a:r>
              <a:rPr lang="vi"/>
              <a:t>Câu Trả Lời về Cách Thức Vắc-xin Hoạt Động - 30 </a:t>
            </a:r>
          </a:p>
        </p:txBody>
      </p:sp>
      <p:sp>
        <p:nvSpPr>
          <p:cNvPr id="34819" name="Content Placeholder 3">
            <a:extLst>
              <a:ext uri="{FF2B5EF4-FFF2-40B4-BE49-F238E27FC236}">
                <a16:creationId xmlns:a16="http://schemas.microsoft.com/office/drawing/2014/main" id="{9BE84E02-BF02-4553-9BCA-F0070ACB27D0}"/>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b="1"/>
              <a:t>SAI</a:t>
            </a:r>
            <a:r>
              <a:rPr lang="vi"/>
              <a:t>.</a:t>
            </a:r>
          </a:p>
          <a:p>
            <a:pPr rtl="0" eaLnBrk="1" hangingPunct="1">
              <a:defRPr/>
            </a:pPr>
            <a:r>
              <a:rPr lang="vi"/>
              <a:t>Thông tin: Virus sẽ liên tục thay đổi thông qua đột biến.  Đôi khi </a:t>
            </a:r>
            <a:r>
              <a:rPr lang="vi">
                <a:hlinkClick r:id="rId3"/>
              </a:rPr>
              <a:t>các biến thể</a:t>
            </a:r>
            <a:r>
              <a:rPr lang="vi"/>
              <a:t> mới xuất hiện và sau đó biến mất.  Những lúc khác, các biến thể mới vẫn tồn tại.  Cách tốt nhất để làm chậm sự xuất hiện của các biến thể mới là giảm sự lây lan của bệnh, bao gồm cả việc chích ngừa.</a:t>
            </a:r>
          </a:p>
        </p:txBody>
      </p:sp>
      <p:pic>
        <p:nvPicPr>
          <p:cNvPr id="3482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EE541EAF-0AE7-4C86-8E5D-C3E6575110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B4509F5-D643-4A53-A3FA-A16624A319FB}"/>
              </a:ext>
            </a:extLst>
          </p:cNvPr>
          <p:cNvSpPr>
            <a:spLocks noGrp="1"/>
          </p:cNvSpPr>
          <p:nvPr>
            <p:ph type="title"/>
          </p:nvPr>
        </p:nvSpPr>
        <p:spPr/>
        <p:txBody>
          <a:bodyPr rtlCol="0"/>
          <a:lstStyle/>
          <a:p>
            <a:pPr rtl="0" eaLnBrk="1" hangingPunct="1"/>
            <a:r>
              <a:rPr lang="vi"/>
              <a:t>Câu Hỏi về Cách Thức Vắc-xin Hoạt Động - 40</a:t>
            </a:r>
          </a:p>
        </p:txBody>
      </p:sp>
      <p:sp>
        <p:nvSpPr>
          <p:cNvPr id="36867" name="Content Placeholder 2">
            <a:extLst>
              <a:ext uri="{FF2B5EF4-FFF2-40B4-BE49-F238E27FC236}">
                <a16:creationId xmlns:a16="http://schemas.microsoft.com/office/drawing/2014/main" id="{6068D4D9-5DAF-4253-88BF-69BD4FAE244A}"/>
              </a:ext>
            </a:extLst>
          </p:cNvPr>
          <p:cNvSpPr>
            <a:spLocks noGrp="1"/>
          </p:cNvSpPr>
          <p:nvPr>
            <p:ph idx="1"/>
          </p:nvPr>
        </p:nvSpPr>
        <p:spPr>
          <a:xfrm>
            <a:off x="533400" y="1676400"/>
            <a:ext cx="8229600" cy="4525963"/>
          </a:xfrm>
        </p:spPr>
        <p:txBody>
          <a:bodyPr rtlCol="0"/>
          <a:lstStyle/>
          <a:p>
            <a:pPr marL="0" indent="0" rtl="0">
              <a:buFont typeface="Arial" panose="020B0604020202020204" pitchFamily="34" charset="0"/>
              <a:buNone/>
            </a:pPr>
            <a:r>
              <a:rPr lang="vi"/>
              <a:t>Giống như các loại vắc-xin khác, vắc-xin ngừa VID19 dạy cho cơ thể chúng ta cách___________ và _________ loại virus corona gây ra COVID19.  </a:t>
            </a:r>
          </a:p>
          <a:p>
            <a:pPr lvl="1" rtl="0"/>
            <a:r>
              <a:rPr lang="vi"/>
              <a:t>A. Tạo/phát triển </a:t>
            </a:r>
          </a:p>
          <a:p>
            <a:pPr lvl="1" rtl="0"/>
            <a:r>
              <a:rPr lang="vi"/>
              <a:t>B. Nhận ra/tăng cường </a:t>
            </a:r>
          </a:p>
          <a:p>
            <a:pPr lvl="1" rtl="0"/>
            <a:r>
              <a:rPr lang="vi"/>
              <a:t>C. Nhận ra/chống lại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9FF59E5-25D4-4448-B8B3-DFCE7D9A4881}"/>
              </a:ext>
            </a:extLst>
          </p:cNvPr>
          <p:cNvSpPr>
            <a:spLocks noGrp="1"/>
          </p:cNvSpPr>
          <p:nvPr>
            <p:ph type="title"/>
          </p:nvPr>
        </p:nvSpPr>
        <p:spPr/>
        <p:txBody>
          <a:bodyPr rtlCol="0"/>
          <a:lstStyle/>
          <a:p>
            <a:pPr rtl="0" eaLnBrk="1" hangingPunct="1"/>
            <a:r>
              <a:rPr lang="vi"/>
              <a:t>Câu Trả Lời về Cách Thức Vắc-xin Hoạt Động - 40 </a:t>
            </a:r>
          </a:p>
        </p:txBody>
      </p:sp>
      <p:sp>
        <p:nvSpPr>
          <p:cNvPr id="20483" name="Content Placeholder 3">
            <a:extLst>
              <a:ext uri="{FF2B5EF4-FFF2-40B4-BE49-F238E27FC236}">
                <a16:creationId xmlns:a16="http://schemas.microsoft.com/office/drawing/2014/main" id="{CA3C05F9-0BAF-4832-A4B2-526C6E46D2E6}"/>
              </a:ext>
            </a:extLst>
          </p:cNvPr>
          <p:cNvSpPr>
            <a:spLocks noGrp="1"/>
          </p:cNvSpPr>
          <p:nvPr>
            <p:ph idx="1"/>
          </p:nvPr>
        </p:nvSpPr>
        <p:spPr/>
        <p:txBody>
          <a:bodyPr rtlCol="0"/>
          <a:lstStyle/>
          <a:p>
            <a:pPr marL="0" indent="0" rtl="0">
              <a:buFont typeface="Arial" panose="020B0604020202020204" pitchFamily="34" charset="0"/>
              <a:buNone/>
              <a:defRPr/>
            </a:pPr>
            <a:r>
              <a:rPr lang="vi" b="1"/>
              <a:t>C. Nhận ra/chống lại</a:t>
            </a:r>
          </a:p>
          <a:p>
            <a:pPr rtl="0">
              <a:defRPr/>
            </a:pPr>
            <a:r>
              <a:rPr lang="vi"/>
              <a:t>Thông tin: </a:t>
            </a:r>
            <a:r>
              <a:rPr lang="vi">
                <a:hlinkClick r:id="rId3"/>
              </a:rPr>
              <a:t>Các loại vắc-xin dạy cơ thể quý vị</a:t>
            </a:r>
            <a:r>
              <a:rPr lang="vi"/>
              <a:t> tạo ra một loại protein vô hại, trông giống như protein trong virus COVID19.  Cơ thể của quý vị phản ứng với protein này và tạo ra các tế bào chống lại bệnh tật và kháng thể có thể nhận ra và chống lại virus COVID19.</a:t>
            </a:r>
          </a:p>
          <a:p>
            <a:pPr marL="0" indent="0" rtl="0">
              <a:buFont typeface="Arial" panose="020B0604020202020204" pitchFamily="34" charset="0"/>
              <a:buNone/>
              <a:defRPr/>
            </a:pPr>
            <a:br>
              <a:rPr lang="en-US" dirty="0"/>
            </a:br>
            <a:endParaRPr lang="en-US" altLang="en-US" dirty="0"/>
          </a:p>
        </p:txBody>
      </p:sp>
      <p:pic>
        <p:nvPicPr>
          <p:cNvPr id="3891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1AAEFD1D-5C13-4A6B-BA8E-DF123B7D8D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DD8DDE9-3832-40A7-B2A0-363B250DA3F5}"/>
              </a:ext>
            </a:extLst>
          </p:cNvPr>
          <p:cNvSpPr>
            <a:spLocks noGrp="1"/>
          </p:cNvSpPr>
          <p:nvPr>
            <p:ph type="title"/>
          </p:nvPr>
        </p:nvSpPr>
        <p:spPr/>
        <p:txBody>
          <a:bodyPr rtlCol="0"/>
          <a:lstStyle/>
          <a:p>
            <a:pPr rtl="0" eaLnBrk="1" hangingPunct="1"/>
            <a:r>
              <a:rPr lang="vi"/>
              <a:t>Câu Hỏi về Phát Triển Vắc-xin - 10</a:t>
            </a:r>
          </a:p>
        </p:txBody>
      </p:sp>
      <p:sp>
        <p:nvSpPr>
          <p:cNvPr id="40963" name="Content Placeholder 2">
            <a:extLst>
              <a:ext uri="{FF2B5EF4-FFF2-40B4-BE49-F238E27FC236}">
                <a16:creationId xmlns:a16="http://schemas.microsoft.com/office/drawing/2014/main" id="{8BD4F76E-F0CD-4A9F-8E6C-C381DFCFCF00}"/>
              </a:ext>
            </a:extLst>
          </p:cNvPr>
          <p:cNvSpPr>
            <a:spLocks noGrp="1"/>
          </p:cNvSpPr>
          <p:nvPr>
            <p:ph idx="1"/>
          </p:nvPr>
        </p:nvSpPr>
        <p:spPr/>
        <p:txBody>
          <a:bodyPr rtlCol="0"/>
          <a:lstStyle/>
          <a:p>
            <a:pPr marL="0" indent="0" rtl="0">
              <a:buFont typeface="Arial" panose="020B0604020202020204" pitchFamily="34" charset="0"/>
              <a:buNone/>
              <a:defRPr/>
            </a:pPr>
            <a:r>
              <a:rPr lang="vi"/>
              <a:t>Vắc-xin Johnson &amp; Johnson được phát triển dựa trên nhiều thập kỷ nghiên cứu về vắc-xin dựa trên công nghệ ____________.</a:t>
            </a:r>
          </a:p>
          <a:p>
            <a:pPr rtl="0">
              <a:defRPr/>
            </a:pPr>
            <a:r>
              <a:rPr lang="vi"/>
              <a:t>A. Adenovirus </a:t>
            </a:r>
          </a:p>
          <a:p>
            <a:pPr rtl="0">
              <a:defRPr/>
            </a:pPr>
            <a:r>
              <a:rPr lang="vi"/>
              <a:t>B. mRNA </a:t>
            </a:r>
          </a:p>
          <a:p>
            <a:pPr rtl="0">
              <a:defRPr/>
            </a:pPr>
            <a:r>
              <a:rPr lang="vi"/>
              <a:t>C. Tái tạo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3C2EF4A-ACD7-4F02-84F0-448E07397217}"/>
              </a:ext>
            </a:extLst>
          </p:cNvPr>
          <p:cNvGraphicFramePr>
            <a:graphicFrameLocks noGrp="1"/>
          </p:cNvGraphicFramePr>
          <p:nvPr/>
        </p:nvGraphicFramePr>
        <p:xfrm>
          <a:off x="0" y="0"/>
          <a:ext cx="9144000" cy="679704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758243267"/>
                    </a:ext>
                  </a:extLst>
                </a:gridCol>
              </a:tblGrid>
              <a:tr h="1341120">
                <a:tc>
                  <a:txBody>
                    <a:bodyPr/>
                    <a:lstStyle/>
                    <a:p>
                      <a:pPr algn="ctr" rtl="0"/>
                      <a:r>
                        <a:rPr lang="vi" sz="2200">
                          <a:solidFill>
                            <a:schemeClr val="bg1"/>
                          </a:solidFill>
                        </a:rPr>
                        <a:t>Bệnh tật</a:t>
                      </a:r>
                      <a:endParaRPr lang="en-US" sz="2200" dirty="0">
                        <a:solidFill>
                          <a:schemeClr val="bg1"/>
                        </a:solidFill>
                      </a:endParaRPr>
                    </a:p>
                  </a:txBody>
                  <a:tcPr anchor="ctr"/>
                </a:tc>
                <a:tc>
                  <a:txBody>
                    <a:bodyPr/>
                    <a:lstStyle/>
                    <a:p>
                      <a:pPr algn="ctr" rtl="0"/>
                      <a:r>
                        <a:rPr lang="vi" sz="2200">
                          <a:solidFill>
                            <a:schemeClr val="bg1"/>
                          </a:solidFill>
                        </a:rPr>
                        <a:t>Cách Thức Vắc-xin Hoạt Động</a:t>
                      </a:r>
                    </a:p>
                  </a:txBody>
                  <a:tcPr anchor="ctr"/>
                </a:tc>
                <a:tc>
                  <a:txBody>
                    <a:bodyPr/>
                    <a:lstStyle/>
                    <a:p>
                      <a:pPr algn="ctr" rtl="0"/>
                      <a:r>
                        <a:rPr lang="vi" sz="2200">
                          <a:solidFill>
                            <a:schemeClr val="bg1"/>
                          </a:solidFill>
                        </a:rPr>
                        <a:t>Phát Triển Vắc-xin</a:t>
                      </a:r>
                    </a:p>
                  </a:txBody>
                  <a:tcPr anchor="ctr"/>
                </a:tc>
                <a:tc>
                  <a:txBody>
                    <a:bodyPr/>
                    <a:lstStyle/>
                    <a:p>
                      <a:pPr algn="ctr" rtl="0"/>
                      <a:r>
                        <a:rPr lang="vi" sz="2200">
                          <a:solidFill>
                            <a:schemeClr val="bg1"/>
                          </a:solidFill>
                        </a:rPr>
                        <a:t>Khi Nào Cần Chích Ngừa</a:t>
                      </a:r>
                    </a:p>
                  </a:txBody>
                  <a:tcPr anchor="ctr"/>
                </a:tc>
                <a:tc>
                  <a:txBody>
                    <a:bodyPr/>
                    <a:lstStyle/>
                    <a:p>
                      <a:pPr algn="ctr" rtl="0"/>
                      <a:r>
                        <a:rPr lang="vi" sz="2200">
                          <a:solidFill>
                            <a:schemeClr val="bg1"/>
                          </a:solidFill>
                        </a:rPr>
                        <a:t>Sau Khi Chích Ngừa</a:t>
                      </a:r>
                      <a:endParaRPr lang="en-US" sz="2200" dirty="0">
                        <a:solidFill>
                          <a:schemeClr val="bg1"/>
                        </a:solidFill>
                      </a:endParaRPr>
                    </a:p>
                  </a:txBody>
                  <a:tcPr anchor="ctr"/>
                </a:tc>
                <a:tc>
                  <a:txBody>
                    <a:bodyPr/>
                    <a:lstStyle/>
                    <a:p>
                      <a:pPr algn="ctr" rtl="0"/>
                      <a:r>
                        <a:rPr lang="vi" sz="2200">
                          <a:solidFill>
                            <a:schemeClr val="bg1"/>
                          </a:solidFill>
                        </a:rPr>
                        <a:t>Xét Nghiệm &amp; Cách Ly</a:t>
                      </a:r>
                    </a:p>
                  </a:txBody>
                  <a:tcPr anchor="ctr"/>
                </a:tc>
                <a:extLst>
                  <a:ext uri="{0D108BD9-81ED-4DB2-BD59-A6C34878D82A}">
                    <a16:rowId xmlns:a16="http://schemas.microsoft.com/office/drawing/2014/main" val="10000"/>
                  </a:ext>
                </a:extLst>
              </a:tr>
              <a:tr h="1341120">
                <a:tc>
                  <a:txBody>
                    <a:bodyPr/>
                    <a:lstStyle/>
                    <a:p>
                      <a:pPr algn="ctr" rtl="0"/>
                      <a:r>
                        <a:rPr lang="vi" sz="2800">
                          <a:solidFill>
                            <a:schemeClr val="bg1"/>
                          </a:solidFill>
                          <a:hlinkClick r:id="rId3" action="ppaction://hlinksldjump"/>
                        </a:rPr>
                        <a:t>10</a:t>
                      </a:r>
                      <a:endParaRPr lang="en-US" sz="2800" dirty="0">
                        <a:solidFill>
                          <a:schemeClr val="bg1"/>
                        </a:solidFill>
                      </a:endParaRPr>
                    </a:p>
                  </a:txBody>
                  <a:tcPr anchor="ctr"/>
                </a:tc>
                <a:tc>
                  <a:txBody>
                    <a:bodyPr/>
                    <a:lstStyle/>
                    <a:p>
                      <a:pPr algn="ctr" rtl="0"/>
                      <a:r>
                        <a:rPr lang="vi" sz="2800">
                          <a:solidFill>
                            <a:schemeClr val="bg1"/>
                          </a:solidFill>
                          <a:hlinkClick r:id="rId4" action="ppaction://hlinksldjump"/>
                        </a:rPr>
                        <a:t>10</a:t>
                      </a:r>
                      <a:endParaRPr lang="en-US" sz="2800" dirty="0">
                        <a:solidFill>
                          <a:schemeClr val="bg1"/>
                        </a:solidFill>
                      </a:endParaRPr>
                    </a:p>
                  </a:txBody>
                  <a:tcPr anchor="ctr"/>
                </a:tc>
                <a:tc>
                  <a:txBody>
                    <a:bodyPr/>
                    <a:lstStyle/>
                    <a:p>
                      <a:pPr algn="ctr" rtl="0"/>
                      <a:r>
                        <a:rPr lang="vi" sz="2800">
                          <a:solidFill>
                            <a:schemeClr val="bg1"/>
                          </a:solidFill>
                          <a:hlinkClick r:id="rId5" action="ppaction://hlinksldjump"/>
                        </a:rPr>
                        <a:t>10</a:t>
                      </a:r>
                      <a:endParaRPr lang="en-US" sz="2800" dirty="0">
                        <a:solidFill>
                          <a:schemeClr val="bg1"/>
                        </a:solidFill>
                      </a:endParaRPr>
                    </a:p>
                  </a:txBody>
                  <a:tcPr anchor="ctr"/>
                </a:tc>
                <a:tc>
                  <a:txBody>
                    <a:bodyPr/>
                    <a:lstStyle/>
                    <a:p>
                      <a:pPr algn="ctr" rtl="0"/>
                      <a:r>
                        <a:rPr lang="vi" sz="2800">
                          <a:solidFill>
                            <a:schemeClr val="bg1"/>
                          </a:solidFill>
                          <a:hlinkClick r:id="rId6" action="ppaction://hlinksldjump"/>
                        </a:rPr>
                        <a:t>10</a:t>
                      </a:r>
                      <a:endParaRPr lang="en-US" sz="2800" dirty="0">
                        <a:solidFill>
                          <a:schemeClr val="bg1"/>
                        </a:solidFill>
                      </a:endParaRPr>
                    </a:p>
                  </a:txBody>
                  <a:tcPr anchor="ctr"/>
                </a:tc>
                <a:tc>
                  <a:txBody>
                    <a:bodyPr/>
                    <a:lstStyle/>
                    <a:p>
                      <a:pPr algn="ctr" rtl="0"/>
                      <a:r>
                        <a:rPr lang="vi" sz="2800">
                          <a:solidFill>
                            <a:schemeClr val="bg1"/>
                          </a:solidFill>
                          <a:hlinkClick r:id="rId7" action="ppaction://hlinksldjump"/>
                        </a:rPr>
                        <a:t>10</a:t>
                      </a:r>
                      <a:endParaRPr lang="en-US" sz="2800" dirty="0">
                        <a:solidFill>
                          <a:schemeClr val="bg1"/>
                        </a:solidFill>
                      </a:endParaRPr>
                    </a:p>
                  </a:txBody>
                  <a:tcPr anchor="ctr"/>
                </a:tc>
                <a:tc>
                  <a:txBody>
                    <a:bodyPr/>
                    <a:lstStyle/>
                    <a:p>
                      <a:pPr algn="ctr" rtl="0"/>
                      <a:r>
                        <a:rPr lang="vi" sz="2800">
                          <a:solidFill>
                            <a:schemeClr val="bg1"/>
                          </a:solidFill>
                          <a:hlinkClick r:id="rId8" action="ppaction://hlinksldjump"/>
                        </a:rPr>
                        <a:t>10</a:t>
                      </a:r>
                      <a:endParaRPr lang="en-US" sz="2800" dirty="0">
                        <a:solidFill>
                          <a:schemeClr val="bg1"/>
                        </a:solidFill>
                      </a:endParaRPr>
                    </a:p>
                  </a:txBody>
                  <a:tcPr anchor="ctr"/>
                </a:tc>
                <a:extLst>
                  <a:ext uri="{0D108BD9-81ED-4DB2-BD59-A6C34878D82A}">
                    <a16:rowId xmlns:a16="http://schemas.microsoft.com/office/drawing/2014/main" val="10001"/>
                  </a:ext>
                </a:extLst>
              </a:tr>
              <a:tr h="1341120">
                <a:tc>
                  <a:txBody>
                    <a:bodyPr/>
                    <a:lstStyle/>
                    <a:p>
                      <a:pPr algn="ctr" rtl="0"/>
                      <a:r>
                        <a:rPr lang="vi" sz="2800">
                          <a:solidFill>
                            <a:schemeClr val="bg1"/>
                          </a:solidFill>
                          <a:hlinkClick r:id="rId9" action="ppaction://hlinksldjump"/>
                        </a:rPr>
                        <a:t>20</a:t>
                      </a:r>
                      <a:endParaRPr lang="en-US" sz="2800" dirty="0">
                        <a:solidFill>
                          <a:schemeClr val="bg1"/>
                        </a:solidFill>
                      </a:endParaRPr>
                    </a:p>
                  </a:txBody>
                  <a:tcPr anchor="ctr"/>
                </a:tc>
                <a:tc>
                  <a:txBody>
                    <a:bodyPr/>
                    <a:lstStyle/>
                    <a:p>
                      <a:pPr algn="ctr" rtl="0"/>
                      <a:r>
                        <a:rPr lang="vi" sz="2800">
                          <a:solidFill>
                            <a:schemeClr val="bg1"/>
                          </a:solidFill>
                          <a:hlinkClick r:id="rId10" action="ppaction://hlinksldjump"/>
                        </a:rPr>
                        <a:t>20</a:t>
                      </a:r>
                      <a:endParaRPr lang="en-US" sz="2800" dirty="0">
                        <a:solidFill>
                          <a:schemeClr val="bg1"/>
                        </a:solidFill>
                      </a:endParaRPr>
                    </a:p>
                  </a:txBody>
                  <a:tcPr anchor="ctr"/>
                </a:tc>
                <a:tc>
                  <a:txBody>
                    <a:bodyPr/>
                    <a:lstStyle/>
                    <a:p>
                      <a:pPr algn="ctr" rtl="0"/>
                      <a:r>
                        <a:rPr lang="vi" sz="2800">
                          <a:solidFill>
                            <a:schemeClr val="bg1"/>
                          </a:solidFill>
                          <a:hlinkClick r:id="rId11" action="ppaction://hlinksldjump"/>
                        </a:rPr>
                        <a:t>20</a:t>
                      </a:r>
                      <a:endParaRPr lang="en-US" sz="2800" dirty="0">
                        <a:solidFill>
                          <a:schemeClr val="bg1"/>
                        </a:solidFill>
                      </a:endParaRPr>
                    </a:p>
                  </a:txBody>
                  <a:tcPr anchor="ctr"/>
                </a:tc>
                <a:tc>
                  <a:txBody>
                    <a:bodyPr/>
                    <a:lstStyle/>
                    <a:p>
                      <a:pPr algn="ctr" rtl="0"/>
                      <a:r>
                        <a:rPr lang="vi" sz="2800">
                          <a:solidFill>
                            <a:schemeClr val="bg1"/>
                          </a:solidFill>
                          <a:hlinkClick r:id="rId12" action="ppaction://hlinksldjump"/>
                        </a:rPr>
                        <a:t>20</a:t>
                      </a:r>
                      <a:endParaRPr lang="en-US" sz="2800" dirty="0">
                        <a:solidFill>
                          <a:schemeClr val="bg1"/>
                        </a:solidFill>
                      </a:endParaRPr>
                    </a:p>
                  </a:txBody>
                  <a:tcPr anchor="ctr"/>
                </a:tc>
                <a:tc>
                  <a:txBody>
                    <a:bodyPr/>
                    <a:lstStyle/>
                    <a:p>
                      <a:pPr algn="ctr" rtl="0"/>
                      <a:r>
                        <a:rPr lang="vi" sz="2800">
                          <a:solidFill>
                            <a:schemeClr val="bg1"/>
                          </a:solidFill>
                          <a:hlinkClick r:id="rId13" action="ppaction://hlinksldjump"/>
                        </a:rPr>
                        <a:t>20</a:t>
                      </a:r>
                      <a:endParaRPr lang="en-US" sz="2800" dirty="0">
                        <a:solidFill>
                          <a:schemeClr val="bg1"/>
                        </a:solidFill>
                      </a:endParaRPr>
                    </a:p>
                  </a:txBody>
                  <a:tcPr anchor="ctr"/>
                </a:tc>
                <a:tc>
                  <a:txBody>
                    <a:bodyPr/>
                    <a:lstStyle/>
                    <a:p>
                      <a:pPr algn="ctr" rtl="0"/>
                      <a:r>
                        <a:rPr lang="vi" sz="2800">
                          <a:solidFill>
                            <a:schemeClr val="bg1"/>
                          </a:solidFill>
                          <a:hlinkClick r:id="rId14" action="ppaction://hlinksldjump"/>
                        </a:rPr>
                        <a:t>20</a:t>
                      </a:r>
                      <a:endParaRPr lang="en-US" sz="2800" dirty="0">
                        <a:solidFill>
                          <a:schemeClr val="bg1"/>
                        </a:solidFill>
                      </a:endParaRPr>
                    </a:p>
                  </a:txBody>
                  <a:tcPr anchor="ctr"/>
                </a:tc>
                <a:extLst>
                  <a:ext uri="{0D108BD9-81ED-4DB2-BD59-A6C34878D82A}">
                    <a16:rowId xmlns:a16="http://schemas.microsoft.com/office/drawing/2014/main" val="10002"/>
                  </a:ext>
                </a:extLst>
              </a:tr>
              <a:tr h="1341120">
                <a:tc>
                  <a:txBody>
                    <a:bodyPr/>
                    <a:lstStyle/>
                    <a:p>
                      <a:pPr algn="ctr" rtl="0"/>
                      <a:r>
                        <a:rPr lang="vi" sz="2800">
                          <a:solidFill>
                            <a:schemeClr val="bg1"/>
                          </a:solidFill>
                          <a:hlinkClick r:id="rId15" action="ppaction://hlinksldjump"/>
                        </a:rPr>
                        <a:t>30</a:t>
                      </a:r>
                      <a:endParaRPr lang="en-US" sz="2800" dirty="0">
                        <a:solidFill>
                          <a:schemeClr val="bg1"/>
                        </a:solidFill>
                      </a:endParaRPr>
                    </a:p>
                  </a:txBody>
                  <a:tcPr anchor="ctr"/>
                </a:tc>
                <a:tc>
                  <a:txBody>
                    <a:bodyPr/>
                    <a:lstStyle/>
                    <a:p>
                      <a:pPr algn="ctr" rtl="0"/>
                      <a:r>
                        <a:rPr lang="vi" sz="2800">
                          <a:solidFill>
                            <a:schemeClr val="bg1"/>
                          </a:solidFill>
                          <a:hlinkClick r:id="rId16" action="ppaction://hlinksldjump"/>
                        </a:rPr>
                        <a:t>30</a:t>
                      </a:r>
                      <a:endParaRPr lang="en-US" sz="2800" dirty="0">
                        <a:solidFill>
                          <a:schemeClr val="bg1"/>
                        </a:solidFill>
                      </a:endParaRPr>
                    </a:p>
                  </a:txBody>
                  <a:tcPr anchor="ctr"/>
                </a:tc>
                <a:tc>
                  <a:txBody>
                    <a:bodyPr/>
                    <a:lstStyle/>
                    <a:p>
                      <a:pPr algn="ctr" rtl="0"/>
                      <a:r>
                        <a:rPr lang="vi" sz="2800">
                          <a:solidFill>
                            <a:schemeClr val="bg1"/>
                          </a:solidFill>
                          <a:hlinkClick r:id="rId17" action="ppaction://hlinksldjump"/>
                        </a:rPr>
                        <a:t>30</a:t>
                      </a:r>
                      <a:endParaRPr lang="en-US" sz="2800" dirty="0">
                        <a:solidFill>
                          <a:schemeClr val="bg1"/>
                        </a:solidFill>
                      </a:endParaRPr>
                    </a:p>
                  </a:txBody>
                  <a:tcPr anchor="ctr"/>
                </a:tc>
                <a:tc>
                  <a:txBody>
                    <a:bodyPr/>
                    <a:lstStyle/>
                    <a:p>
                      <a:pPr algn="ctr" rtl="0"/>
                      <a:r>
                        <a:rPr lang="vi" sz="2800">
                          <a:solidFill>
                            <a:schemeClr val="bg1"/>
                          </a:solidFill>
                          <a:hlinkClick r:id="rId18" action="ppaction://hlinksldjump"/>
                        </a:rPr>
                        <a:t>30</a:t>
                      </a:r>
                      <a:endParaRPr lang="en-US" sz="2800" dirty="0">
                        <a:solidFill>
                          <a:schemeClr val="bg1"/>
                        </a:solidFill>
                      </a:endParaRPr>
                    </a:p>
                  </a:txBody>
                  <a:tcPr anchor="ctr"/>
                </a:tc>
                <a:tc>
                  <a:txBody>
                    <a:bodyPr/>
                    <a:lstStyle/>
                    <a:p>
                      <a:pPr algn="ctr" rtl="0"/>
                      <a:r>
                        <a:rPr lang="vi" sz="2800">
                          <a:solidFill>
                            <a:schemeClr val="bg1"/>
                          </a:solidFill>
                          <a:hlinkClick r:id="rId19" action="ppaction://hlinksldjump"/>
                        </a:rPr>
                        <a:t>30</a:t>
                      </a:r>
                      <a:endParaRPr lang="en-US" sz="2800" dirty="0">
                        <a:solidFill>
                          <a:schemeClr val="bg1"/>
                        </a:solidFill>
                      </a:endParaRPr>
                    </a:p>
                  </a:txBody>
                  <a:tcPr anchor="ctr"/>
                </a:tc>
                <a:tc>
                  <a:txBody>
                    <a:bodyPr/>
                    <a:lstStyle/>
                    <a:p>
                      <a:pPr algn="ctr" rtl="0"/>
                      <a:r>
                        <a:rPr lang="vi" sz="2800">
                          <a:solidFill>
                            <a:schemeClr val="bg1"/>
                          </a:solidFill>
                          <a:hlinkClick r:id="rId20" action="ppaction://hlinksldjump"/>
                        </a:rPr>
                        <a:t>30</a:t>
                      </a:r>
                      <a:endParaRPr lang="en-US" sz="2800" dirty="0">
                        <a:solidFill>
                          <a:schemeClr val="bg1"/>
                        </a:solidFill>
                      </a:endParaRPr>
                    </a:p>
                  </a:txBody>
                  <a:tcPr anchor="ctr"/>
                </a:tc>
                <a:extLst>
                  <a:ext uri="{0D108BD9-81ED-4DB2-BD59-A6C34878D82A}">
                    <a16:rowId xmlns:a16="http://schemas.microsoft.com/office/drawing/2014/main" val="10003"/>
                  </a:ext>
                </a:extLst>
              </a:tr>
              <a:tr h="1341120">
                <a:tc>
                  <a:txBody>
                    <a:bodyPr/>
                    <a:lstStyle/>
                    <a:p>
                      <a:pPr algn="ctr" rtl="0"/>
                      <a:r>
                        <a:rPr lang="vi" sz="2800">
                          <a:solidFill>
                            <a:schemeClr val="bg1"/>
                          </a:solidFill>
                          <a:hlinkClick r:id="rId21" action="ppaction://hlinksldjump"/>
                        </a:rPr>
                        <a:t>40</a:t>
                      </a:r>
                      <a:endParaRPr lang="en-US" sz="2800" dirty="0">
                        <a:solidFill>
                          <a:schemeClr val="bg1"/>
                        </a:solidFill>
                      </a:endParaRPr>
                    </a:p>
                  </a:txBody>
                  <a:tcPr anchor="ctr"/>
                </a:tc>
                <a:tc>
                  <a:txBody>
                    <a:bodyPr/>
                    <a:lstStyle/>
                    <a:p>
                      <a:pPr algn="ctr" rtl="0"/>
                      <a:r>
                        <a:rPr lang="vi" sz="2800">
                          <a:solidFill>
                            <a:schemeClr val="bg1"/>
                          </a:solidFill>
                          <a:hlinkClick r:id="rId22" action="ppaction://hlinksldjump"/>
                        </a:rPr>
                        <a:t>40</a:t>
                      </a:r>
                      <a:endParaRPr lang="en-US" sz="2800" dirty="0">
                        <a:solidFill>
                          <a:schemeClr val="bg1"/>
                        </a:solidFill>
                      </a:endParaRPr>
                    </a:p>
                  </a:txBody>
                  <a:tcPr anchor="ctr"/>
                </a:tc>
                <a:tc>
                  <a:txBody>
                    <a:bodyPr/>
                    <a:lstStyle/>
                    <a:p>
                      <a:pPr algn="ctr" rtl="0"/>
                      <a:r>
                        <a:rPr lang="vi" sz="2800">
                          <a:solidFill>
                            <a:schemeClr val="bg1"/>
                          </a:solidFill>
                          <a:hlinkClick r:id="rId23" action="ppaction://hlinksldjump"/>
                        </a:rPr>
                        <a:t>40</a:t>
                      </a:r>
                      <a:endParaRPr lang="en-US" sz="2800" dirty="0">
                        <a:solidFill>
                          <a:schemeClr val="bg1"/>
                        </a:solidFill>
                      </a:endParaRPr>
                    </a:p>
                  </a:txBody>
                  <a:tcPr anchor="ctr"/>
                </a:tc>
                <a:tc>
                  <a:txBody>
                    <a:bodyPr/>
                    <a:lstStyle/>
                    <a:p>
                      <a:pPr algn="ctr" rtl="0"/>
                      <a:r>
                        <a:rPr lang="vi" sz="2800">
                          <a:solidFill>
                            <a:schemeClr val="bg1"/>
                          </a:solidFill>
                          <a:hlinkClick r:id="rId24" action="ppaction://hlinksldjump"/>
                        </a:rPr>
                        <a:t>40</a:t>
                      </a:r>
                      <a:endParaRPr lang="en-US" sz="2800" dirty="0">
                        <a:solidFill>
                          <a:schemeClr val="bg1"/>
                        </a:solidFill>
                      </a:endParaRPr>
                    </a:p>
                  </a:txBody>
                  <a:tcPr anchor="ctr"/>
                </a:tc>
                <a:tc>
                  <a:txBody>
                    <a:bodyPr/>
                    <a:lstStyle/>
                    <a:p>
                      <a:pPr algn="ctr" rtl="0"/>
                      <a:r>
                        <a:rPr lang="vi" sz="2800">
                          <a:solidFill>
                            <a:schemeClr val="bg1"/>
                          </a:solidFill>
                          <a:hlinkClick r:id="rId25" action="ppaction://hlinksldjump"/>
                        </a:rPr>
                        <a:t>40</a:t>
                      </a:r>
                      <a:endParaRPr lang="en-US" sz="2800" dirty="0">
                        <a:solidFill>
                          <a:schemeClr val="bg1"/>
                        </a:solidFill>
                      </a:endParaRPr>
                    </a:p>
                  </a:txBody>
                  <a:tcPr anchor="ctr"/>
                </a:tc>
                <a:tc>
                  <a:txBody>
                    <a:bodyPr/>
                    <a:lstStyle/>
                    <a:p>
                      <a:pPr algn="ctr" rtl="0"/>
                      <a:r>
                        <a:rPr lang="vi" sz="2800" dirty="0">
                          <a:solidFill>
                            <a:schemeClr val="bg1"/>
                          </a:solidFill>
                          <a:hlinkClick r:id="rId26" action="ppaction://hlinksldjump"/>
                        </a:rPr>
                        <a:t>40</a:t>
                      </a:r>
                      <a:endParaRPr lang="en-US" sz="2800" dirty="0">
                        <a:solidFill>
                          <a:schemeClr val="bg1"/>
                        </a:solidFill>
                      </a:endParaRP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07BE654-AC6E-4EA4-931E-79F09D958ACB}"/>
              </a:ext>
            </a:extLst>
          </p:cNvPr>
          <p:cNvSpPr>
            <a:spLocks noGrp="1"/>
          </p:cNvSpPr>
          <p:nvPr>
            <p:ph type="title"/>
          </p:nvPr>
        </p:nvSpPr>
        <p:spPr/>
        <p:txBody>
          <a:bodyPr rtlCol="0"/>
          <a:lstStyle/>
          <a:p>
            <a:pPr rtl="0" eaLnBrk="1" hangingPunct="1"/>
            <a:r>
              <a:rPr lang="vi"/>
              <a:t>Câu Trả Lời về Phát Triển Vắc-xin - 10 </a:t>
            </a:r>
          </a:p>
        </p:txBody>
      </p:sp>
      <p:sp>
        <p:nvSpPr>
          <p:cNvPr id="43011" name="Content Placeholder 3">
            <a:extLst>
              <a:ext uri="{FF2B5EF4-FFF2-40B4-BE49-F238E27FC236}">
                <a16:creationId xmlns:a16="http://schemas.microsoft.com/office/drawing/2014/main" id="{306017EF-6DE8-49D1-B437-F0F09291209D}"/>
              </a:ext>
            </a:extLst>
          </p:cNvPr>
          <p:cNvSpPr>
            <a:spLocks noGrp="1"/>
          </p:cNvSpPr>
          <p:nvPr>
            <p:ph idx="1"/>
          </p:nvPr>
        </p:nvSpPr>
        <p:spPr/>
        <p:txBody>
          <a:bodyPr rtlCol="0"/>
          <a:lstStyle/>
          <a:p>
            <a:pPr marL="0" indent="0" rtl="0">
              <a:buFont typeface="Arial" panose="020B0604020202020204" pitchFamily="34" charset="0"/>
              <a:buNone/>
              <a:defRPr/>
            </a:pPr>
            <a:r>
              <a:rPr lang="vi" b="1"/>
              <a:t>A. Adenovirus </a:t>
            </a:r>
          </a:p>
          <a:p>
            <a:pPr rtl="0">
              <a:defRPr/>
            </a:pPr>
            <a:r>
              <a:rPr lang="vi"/>
              <a:t>Thông tin: Vắc-xin J&amp;J được phát triển dựa trên nghiên cứu về adenovirus, trong khi vắc-xin Pfizer/Comirnaty và Moderna dựa trên </a:t>
            </a:r>
            <a:r>
              <a:rPr lang="vi">
                <a:hlinkClick r:id="rId3"/>
              </a:rPr>
              <a:t>nghiên cứu</a:t>
            </a:r>
            <a:r>
              <a:rPr lang="vi"/>
              <a:t> về mRNA.</a:t>
            </a:r>
          </a:p>
        </p:txBody>
      </p:sp>
      <p:pic>
        <p:nvPicPr>
          <p:cNvPr id="4301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ACB80CD0-0E03-4364-B3E3-AAAE25294E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8F904F09-EBC4-43E6-B63C-5D4C680C935E}"/>
              </a:ext>
            </a:extLst>
          </p:cNvPr>
          <p:cNvSpPr>
            <a:spLocks noGrp="1"/>
          </p:cNvSpPr>
          <p:nvPr>
            <p:ph type="title"/>
          </p:nvPr>
        </p:nvSpPr>
        <p:spPr/>
        <p:txBody>
          <a:bodyPr rtlCol="0"/>
          <a:lstStyle/>
          <a:p>
            <a:pPr rtl="0" eaLnBrk="1" hangingPunct="1"/>
            <a:r>
              <a:rPr lang="vi"/>
              <a:t>Câu Hỏi về Phát Triển Vắc-xin - 20</a:t>
            </a:r>
          </a:p>
        </p:txBody>
      </p:sp>
      <p:sp>
        <p:nvSpPr>
          <p:cNvPr id="45059" name="Content Placeholder 2">
            <a:extLst>
              <a:ext uri="{FF2B5EF4-FFF2-40B4-BE49-F238E27FC236}">
                <a16:creationId xmlns:a16="http://schemas.microsoft.com/office/drawing/2014/main" id="{6CE383E5-D79F-47E5-BC71-75264CBFF1AB}"/>
              </a:ext>
            </a:extLst>
          </p:cNvPr>
          <p:cNvSpPr>
            <a:spLocks noGrp="1"/>
          </p:cNvSpPr>
          <p:nvPr>
            <p:ph idx="1"/>
          </p:nvPr>
        </p:nvSpPr>
        <p:spPr/>
        <p:txBody>
          <a:bodyPr rtlCol="0"/>
          <a:lstStyle/>
          <a:p>
            <a:pPr marL="0" indent="0" rtl="0">
              <a:buFont typeface="Arial" panose="020B0604020202020204" pitchFamily="34" charset="0"/>
              <a:buNone/>
            </a:pPr>
            <a:r>
              <a:rPr lang="vi"/>
              <a:t>Đúng hay sai: Vắc-xin ngừa COVID19 đã trải qua tất cả các bước để thử nghiệm và kiểm tra độ an toàn, không có bước nào bị bỏ qua.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3608F8E7-3ACC-4029-B048-FAC70CDCDC66}"/>
              </a:ext>
            </a:extLst>
          </p:cNvPr>
          <p:cNvSpPr>
            <a:spLocks noGrp="1"/>
          </p:cNvSpPr>
          <p:nvPr>
            <p:ph type="title"/>
          </p:nvPr>
        </p:nvSpPr>
        <p:spPr/>
        <p:txBody>
          <a:bodyPr rtlCol="0"/>
          <a:lstStyle/>
          <a:p>
            <a:pPr rtl="0" eaLnBrk="1" hangingPunct="1"/>
            <a:r>
              <a:rPr lang="vi"/>
              <a:t>Câu Trả Lời về Phát Triển Vắc-xin - 20 </a:t>
            </a:r>
          </a:p>
        </p:txBody>
      </p:sp>
      <p:sp>
        <p:nvSpPr>
          <p:cNvPr id="47107" name="Content Placeholder 3">
            <a:extLst>
              <a:ext uri="{FF2B5EF4-FFF2-40B4-BE49-F238E27FC236}">
                <a16:creationId xmlns:a16="http://schemas.microsoft.com/office/drawing/2014/main" id="{548FB6B6-F6C6-4172-B637-AB6F7B4C3508}"/>
              </a:ext>
            </a:extLst>
          </p:cNvPr>
          <p:cNvSpPr>
            <a:spLocks noGrp="1"/>
          </p:cNvSpPr>
          <p:nvPr>
            <p:ph idx="1"/>
          </p:nvPr>
        </p:nvSpPr>
        <p:spPr/>
        <p:txBody>
          <a:bodyPr rtlCol="0"/>
          <a:lstStyle/>
          <a:p>
            <a:pPr marL="0" indent="0" rtl="0">
              <a:buFont typeface="Arial" panose="020B0604020202020204" pitchFamily="34" charset="0"/>
              <a:buNone/>
              <a:defRPr/>
            </a:pPr>
            <a:r>
              <a:rPr lang="vi" sz="2800" b="1" dirty="0"/>
              <a:t>ĐÚNG</a:t>
            </a:r>
            <a:endParaRPr lang="en-US" altLang="en-US" sz="2800" dirty="0"/>
          </a:p>
          <a:p>
            <a:pPr rtl="0">
              <a:defRPr/>
            </a:pPr>
            <a:r>
              <a:rPr lang="vi" sz="2800" dirty="0"/>
              <a:t>Thông tin: Dựa trên các nghiên cứu trước đây, với sự tài trợ của liên bang và tỷ lệ nhiễm COVID19 cao trong cộng đồng đã khiến cho các loại vắc-xin này được phát triển nhanh chóng.  Sau khi vắc-xin vượt qua các thử nghiệm lâm sàng, chúng sẽ được gửi để xin cấp phép từ Cục Quản Lý Thực Phẩm &amp; Dược Phẩm (FDA).  </a:t>
            </a:r>
            <a:r>
              <a:rPr lang="vi" sz="2800" dirty="0">
                <a:hlinkClick r:id="rId3"/>
              </a:rPr>
              <a:t>Không có khâu nào bị cắt bỏ</a:t>
            </a:r>
            <a:r>
              <a:rPr lang="vi" sz="2800" dirty="0"/>
              <a:t> trong quá trình phát triển, đánh giá an toàn hoặc cấp phép vắc-xin.</a:t>
            </a:r>
          </a:p>
        </p:txBody>
      </p:sp>
      <p:pic>
        <p:nvPicPr>
          <p:cNvPr id="4710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B9B9644-9800-40BB-A665-3FF1A876F7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60BD6A02-2A7E-4431-AE0A-BF0C30AC0D32}"/>
              </a:ext>
            </a:extLst>
          </p:cNvPr>
          <p:cNvSpPr>
            <a:spLocks noGrp="1"/>
          </p:cNvSpPr>
          <p:nvPr>
            <p:ph type="title"/>
          </p:nvPr>
        </p:nvSpPr>
        <p:spPr/>
        <p:txBody>
          <a:bodyPr rtlCol="0"/>
          <a:lstStyle/>
          <a:p>
            <a:pPr rtl="0" eaLnBrk="1" hangingPunct="1"/>
            <a:r>
              <a:rPr lang="vi"/>
              <a:t>Câu Hỏi về Phát Triển Vắc-xin - 30</a:t>
            </a:r>
          </a:p>
        </p:txBody>
      </p:sp>
      <p:sp>
        <p:nvSpPr>
          <p:cNvPr id="49155" name="Content Placeholder 2">
            <a:extLst>
              <a:ext uri="{FF2B5EF4-FFF2-40B4-BE49-F238E27FC236}">
                <a16:creationId xmlns:a16="http://schemas.microsoft.com/office/drawing/2014/main" id="{B0F9DED4-0520-40CD-9E72-35BA8323534B}"/>
              </a:ext>
            </a:extLst>
          </p:cNvPr>
          <p:cNvSpPr>
            <a:spLocks noGrp="1"/>
          </p:cNvSpPr>
          <p:nvPr>
            <p:ph idx="1"/>
          </p:nvPr>
        </p:nvSpPr>
        <p:spPr/>
        <p:txBody>
          <a:bodyPr rtlCol="0"/>
          <a:lstStyle/>
          <a:p>
            <a:pPr marL="0" indent="0" rtl="0">
              <a:buFont typeface="Arial" panose="020B0604020202020204" pitchFamily="34" charset="0"/>
              <a:buNone/>
              <a:defRPr/>
            </a:pPr>
            <a:r>
              <a:rPr lang="vi" dirty="0"/>
              <a:t>Đã có nỗ lực đầy quyết tâm để thu tuyển _________________ tham gia vào các thử nghiệm lâm sàng này. </a:t>
            </a:r>
          </a:p>
          <a:p>
            <a:pPr rtl="0">
              <a:defRPr/>
            </a:pPr>
            <a:r>
              <a:rPr lang="vi" dirty="0"/>
              <a:t>A. Những người da màu </a:t>
            </a:r>
          </a:p>
          <a:p>
            <a:pPr rtl="0">
              <a:defRPr/>
            </a:pPr>
            <a:r>
              <a:rPr lang="en-US" dirty="0"/>
              <a:t>B</a:t>
            </a:r>
            <a:r>
              <a:rPr lang="vi" dirty="0"/>
              <a:t>. Nhân viên chính phủ </a:t>
            </a:r>
          </a:p>
          <a:p>
            <a:pPr rtl="0">
              <a:defRPr/>
            </a:pPr>
            <a:r>
              <a:rPr lang="en-US" dirty="0"/>
              <a:t>C</a:t>
            </a:r>
            <a:r>
              <a:rPr lang="vi" dirty="0"/>
              <a:t>. Nhân viên y tế</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CAC52505-9724-4A5E-B93A-AF3EE6433E45}"/>
              </a:ext>
            </a:extLst>
          </p:cNvPr>
          <p:cNvSpPr>
            <a:spLocks noGrp="1"/>
          </p:cNvSpPr>
          <p:nvPr>
            <p:ph type="title"/>
          </p:nvPr>
        </p:nvSpPr>
        <p:spPr>
          <a:xfrm>
            <a:off x="76200" y="304800"/>
            <a:ext cx="8610600" cy="1112838"/>
          </a:xfrm>
        </p:spPr>
        <p:txBody>
          <a:bodyPr rtlCol="0"/>
          <a:lstStyle/>
          <a:p>
            <a:pPr rtl="0" eaLnBrk="1" hangingPunct="1"/>
            <a:r>
              <a:rPr lang="vi" sz="4000" dirty="0"/>
              <a:t>Câu Trả Lời về Phát Triển Vắc-xin - 30 </a:t>
            </a:r>
          </a:p>
        </p:txBody>
      </p:sp>
      <p:sp>
        <p:nvSpPr>
          <p:cNvPr id="51203" name="Content Placeholder 3">
            <a:extLst>
              <a:ext uri="{FF2B5EF4-FFF2-40B4-BE49-F238E27FC236}">
                <a16:creationId xmlns:a16="http://schemas.microsoft.com/office/drawing/2014/main" id="{F5E880DD-A837-49CB-AEE8-457C74E004D9}"/>
              </a:ext>
            </a:extLst>
          </p:cNvPr>
          <p:cNvSpPr>
            <a:spLocks noGrp="1"/>
          </p:cNvSpPr>
          <p:nvPr>
            <p:ph idx="1"/>
          </p:nvPr>
        </p:nvSpPr>
        <p:spPr/>
        <p:txBody>
          <a:bodyPr rtlCol="0"/>
          <a:lstStyle/>
          <a:p>
            <a:pPr marL="0" indent="0" rtl="0">
              <a:buFont typeface="Arial" panose="020B0604020202020204" pitchFamily="34" charset="0"/>
              <a:buNone/>
              <a:defRPr/>
            </a:pPr>
            <a:r>
              <a:rPr lang="vi" b="1" dirty="0"/>
              <a:t>A. Những người da màu </a:t>
            </a:r>
          </a:p>
          <a:p>
            <a:pPr rtl="0">
              <a:defRPr/>
            </a:pPr>
            <a:r>
              <a:rPr lang="vi" dirty="0"/>
              <a:t>Thông tin: Đối với vắc-xin Pfizer/Comirnaty, Moderna và J&amp;J, khoảng một phần ba (1/3) </a:t>
            </a:r>
            <a:r>
              <a:rPr lang="vi" dirty="0">
                <a:hlinkClick r:id="rId3"/>
              </a:rPr>
              <a:t>số người tham gia nghiên cứu ở Mỹ là người da màu</a:t>
            </a:r>
            <a:r>
              <a:rPr lang="vi" dirty="0"/>
              <a:t>.</a:t>
            </a:r>
          </a:p>
        </p:txBody>
      </p:sp>
      <p:pic>
        <p:nvPicPr>
          <p:cNvPr id="5120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F65EEB36-9EBE-44A9-A519-0D873107B8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073FF94-EAA7-4508-AF0D-61E29B6CD375}"/>
              </a:ext>
            </a:extLst>
          </p:cNvPr>
          <p:cNvSpPr>
            <a:spLocks noGrp="1"/>
          </p:cNvSpPr>
          <p:nvPr>
            <p:ph type="title"/>
          </p:nvPr>
        </p:nvSpPr>
        <p:spPr/>
        <p:txBody>
          <a:bodyPr rtlCol="0"/>
          <a:lstStyle/>
          <a:p>
            <a:pPr rtl="0" eaLnBrk="1" hangingPunct="1"/>
            <a:r>
              <a:rPr lang="vi"/>
              <a:t>Câu Hỏi về Phát Triển Vắc-xin - 40</a:t>
            </a:r>
          </a:p>
        </p:txBody>
      </p:sp>
      <p:sp>
        <p:nvSpPr>
          <p:cNvPr id="53251" name="Content Placeholder 2">
            <a:extLst>
              <a:ext uri="{FF2B5EF4-FFF2-40B4-BE49-F238E27FC236}">
                <a16:creationId xmlns:a16="http://schemas.microsoft.com/office/drawing/2014/main" id="{0431A6AD-8A37-4620-8374-9728B50C2062}"/>
              </a:ext>
            </a:extLst>
          </p:cNvPr>
          <p:cNvSpPr>
            <a:spLocks noGrp="1"/>
          </p:cNvSpPr>
          <p:nvPr>
            <p:ph idx="1"/>
          </p:nvPr>
        </p:nvSpPr>
        <p:spPr/>
        <p:txBody>
          <a:bodyPr rtlCol="0"/>
          <a:lstStyle/>
          <a:p>
            <a:pPr marL="0" indent="0" rtl="0">
              <a:buFont typeface="Arial" panose="020B0604020202020204" pitchFamily="34" charset="0"/>
              <a:buNone/>
              <a:defRPr/>
            </a:pPr>
            <a:r>
              <a:rPr lang="vi"/>
              <a:t>FDA đã cấp một giấy phép có tên là ________________________ để sử dụng mỗi loại vắc-xin.  </a:t>
            </a:r>
          </a:p>
          <a:p>
            <a:pPr rtl="0">
              <a:defRPr/>
            </a:pPr>
            <a:r>
              <a:rPr lang="vi"/>
              <a:t>A. Giấy Phép Cấp Phát Nhanh </a:t>
            </a:r>
          </a:p>
          <a:p>
            <a:pPr rtl="0">
              <a:defRPr/>
            </a:pPr>
            <a:r>
              <a:rPr lang="vi"/>
              <a:t>B. Giấy Phép Sử Dụng Công Bằng </a:t>
            </a:r>
          </a:p>
          <a:p>
            <a:pPr rtl="0">
              <a:defRPr/>
            </a:pPr>
            <a:r>
              <a:rPr lang="vi"/>
              <a:t>C. Giấy Phép Sử Dụng Khẩn Cấp</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B3F60F9B-4B3F-4065-9E23-6D43E0D037A8}"/>
              </a:ext>
            </a:extLst>
          </p:cNvPr>
          <p:cNvSpPr>
            <a:spLocks noGrp="1"/>
          </p:cNvSpPr>
          <p:nvPr>
            <p:ph type="title"/>
          </p:nvPr>
        </p:nvSpPr>
        <p:spPr/>
        <p:txBody>
          <a:bodyPr rtlCol="0"/>
          <a:lstStyle/>
          <a:p>
            <a:pPr rtl="0" eaLnBrk="1" hangingPunct="1"/>
            <a:r>
              <a:rPr lang="vi"/>
              <a:t>Câu Trả Lời về Phát Triển Vắc-xin - 40 </a:t>
            </a:r>
          </a:p>
        </p:txBody>
      </p:sp>
      <p:sp>
        <p:nvSpPr>
          <p:cNvPr id="55299" name="Content Placeholder 3">
            <a:extLst>
              <a:ext uri="{FF2B5EF4-FFF2-40B4-BE49-F238E27FC236}">
                <a16:creationId xmlns:a16="http://schemas.microsoft.com/office/drawing/2014/main" id="{79A233C9-58F8-4CCE-90DC-1799E6D0EE39}"/>
              </a:ext>
            </a:extLst>
          </p:cNvPr>
          <p:cNvSpPr>
            <a:spLocks noGrp="1"/>
          </p:cNvSpPr>
          <p:nvPr>
            <p:ph idx="1"/>
          </p:nvPr>
        </p:nvSpPr>
        <p:spPr/>
        <p:txBody>
          <a:bodyPr rtlCol="0"/>
          <a:lstStyle/>
          <a:p>
            <a:pPr marL="0" indent="0" rtl="0">
              <a:buFont typeface="Arial" panose="020B0604020202020204" pitchFamily="34" charset="0"/>
              <a:buNone/>
              <a:defRPr/>
            </a:pPr>
            <a:r>
              <a:rPr lang="vi" b="1"/>
              <a:t>C. Giấy Phép Sử Dụng Khẩn Cấp</a:t>
            </a:r>
          </a:p>
          <a:p>
            <a:pPr rtl="0">
              <a:defRPr/>
            </a:pPr>
            <a:r>
              <a:rPr lang="vi"/>
              <a:t>Thông tin: </a:t>
            </a:r>
            <a:r>
              <a:rPr lang="vi">
                <a:hlinkClick r:id="rId3"/>
              </a:rPr>
              <a:t>Pfizer/Comirnaty</a:t>
            </a:r>
            <a:r>
              <a:rPr lang="vi"/>
              <a:t> hiện đã được FDA cấp phép đầy đủ để sử dụng cho những người từ 16 tuổi trở lên.  Vắc-xin này hiện vẫn được cấp Giấy Phép Sử Dụng Khẩn Cấp cho thanh thiếu niên từ 12-15 tuổi và liều thứ 3 cho những người bị suy giảm miễn dịch.</a:t>
            </a:r>
          </a:p>
        </p:txBody>
      </p:sp>
      <p:pic>
        <p:nvPicPr>
          <p:cNvPr id="5530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C2E460C4-9A42-48E4-A967-1E44C9D822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DD13F125-1261-4C3E-A9AC-D32FE9000A87}"/>
              </a:ext>
            </a:extLst>
          </p:cNvPr>
          <p:cNvSpPr>
            <a:spLocks noGrp="1"/>
          </p:cNvSpPr>
          <p:nvPr>
            <p:ph type="title"/>
          </p:nvPr>
        </p:nvSpPr>
        <p:spPr/>
        <p:txBody>
          <a:bodyPr rtlCol="0"/>
          <a:lstStyle/>
          <a:p>
            <a:pPr rtl="0" eaLnBrk="1" hangingPunct="1"/>
            <a:r>
              <a:rPr lang="vi"/>
              <a:t>Câu Hỏi về Khi Nào Cần Chích Ngừa - 10</a:t>
            </a:r>
          </a:p>
        </p:txBody>
      </p:sp>
      <p:sp>
        <p:nvSpPr>
          <p:cNvPr id="57347" name="Content Placeholder 2">
            <a:extLst>
              <a:ext uri="{FF2B5EF4-FFF2-40B4-BE49-F238E27FC236}">
                <a16:creationId xmlns:a16="http://schemas.microsoft.com/office/drawing/2014/main" id="{7AC74A1E-435B-4A03-A3D9-2DC8826E58C3}"/>
              </a:ext>
            </a:extLst>
          </p:cNvPr>
          <p:cNvSpPr>
            <a:spLocks noGrp="1"/>
          </p:cNvSpPr>
          <p:nvPr>
            <p:ph idx="1"/>
          </p:nvPr>
        </p:nvSpPr>
        <p:spPr/>
        <p:txBody>
          <a:bodyPr rtlCol="0"/>
          <a:lstStyle/>
          <a:p>
            <a:pPr marL="0" indent="0" rtl="0">
              <a:buFont typeface="Arial" panose="020B0604020202020204" pitchFamily="34" charset="0"/>
              <a:buNone/>
            </a:pPr>
            <a:r>
              <a:rPr lang="vi"/>
              <a:t>Đúng hay Sai: Quý vị có thể chích ngừa COVID19 khi đang bị bệnh do nhiễm COVID19.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82000211-D322-47B0-84E8-9939DF98E0EB}"/>
              </a:ext>
            </a:extLst>
          </p:cNvPr>
          <p:cNvSpPr>
            <a:spLocks noGrp="1"/>
          </p:cNvSpPr>
          <p:nvPr>
            <p:ph type="title"/>
          </p:nvPr>
        </p:nvSpPr>
        <p:spPr/>
        <p:txBody>
          <a:bodyPr rtlCol="0"/>
          <a:lstStyle/>
          <a:p>
            <a:pPr rtl="0" eaLnBrk="1" hangingPunct="1"/>
            <a:r>
              <a:rPr lang="vi"/>
              <a:t>Câu Trả Lời về Khi Nào Cần Chích Ngừa - 10 </a:t>
            </a:r>
          </a:p>
        </p:txBody>
      </p:sp>
      <p:sp>
        <p:nvSpPr>
          <p:cNvPr id="59395" name="Content Placeholder 3">
            <a:extLst>
              <a:ext uri="{FF2B5EF4-FFF2-40B4-BE49-F238E27FC236}">
                <a16:creationId xmlns:a16="http://schemas.microsoft.com/office/drawing/2014/main" id="{F6C92418-1652-4256-9237-5679510432C8}"/>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b="1" dirty="0"/>
              <a:t>SAI</a:t>
            </a:r>
            <a:r>
              <a:rPr lang="vi" dirty="0"/>
              <a:t>.</a:t>
            </a:r>
          </a:p>
          <a:p>
            <a:pPr rtl="0" eaLnBrk="1" hangingPunct="1">
              <a:defRPr/>
            </a:pPr>
            <a:r>
              <a:rPr lang="vi" dirty="0"/>
              <a:t>Thông tin: Nếu bị nhiễm COVID, quý vị nên đợi cho đến khi khỏi bệnh và không cần phải cô lập nữa trước khi chích ngừa.  Quý vị không thể tiêm vắc-xin trong khi nhập viện do bị nhiễm COVID19.   Nếu đang trong tình trạng cách ly theo dõi do phơi nhiễm COVID19 đã biết, quý vị nên đợi cho đến khi quá trình cách ly kết thúc </a:t>
            </a:r>
            <a:r>
              <a:rPr lang="vi" dirty="0">
                <a:hlinkClick r:id="rId3"/>
              </a:rPr>
              <a:t>trước khi chích ngừa</a:t>
            </a:r>
            <a:r>
              <a:rPr lang="vi" dirty="0"/>
              <a:t>.</a:t>
            </a:r>
          </a:p>
          <a:p>
            <a:pPr rtl="0" eaLnBrk="1" hangingPunct="1">
              <a:defRPr/>
            </a:pPr>
            <a:endParaRPr lang="en-US" altLang="en-US" dirty="0"/>
          </a:p>
          <a:p>
            <a:pPr rtl="0" eaLnBrk="1" hangingPunct="1">
              <a:defRPr/>
            </a:pPr>
            <a:endParaRPr lang="en-US" altLang="en-US" dirty="0"/>
          </a:p>
        </p:txBody>
      </p:sp>
      <p:pic>
        <p:nvPicPr>
          <p:cNvPr id="5939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FCC1C8C-6316-4D10-92D5-68CE0F270E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8EE0F90B-5ED9-4F59-930B-159F4E2EA0FB}"/>
              </a:ext>
            </a:extLst>
          </p:cNvPr>
          <p:cNvSpPr>
            <a:spLocks noGrp="1"/>
          </p:cNvSpPr>
          <p:nvPr>
            <p:ph type="title"/>
          </p:nvPr>
        </p:nvSpPr>
        <p:spPr/>
        <p:txBody>
          <a:bodyPr rtlCol="0"/>
          <a:lstStyle/>
          <a:p>
            <a:pPr rtl="0" eaLnBrk="1" hangingPunct="1"/>
            <a:r>
              <a:rPr lang="vi"/>
              <a:t>Câu Hỏi về Khi Nào Cần Chích Ngừa - 20</a:t>
            </a:r>
          </a:p>
        </p:txBody>
      </p:sp>
      <p:sp>
        <p:nvSpPr>
          <p:cNvPr id="61443" name="Content Placeholder 2">
            <a:extLst>
              <a:ext uri="{FF2B5EF4-FFF2-40B4-BE49-F238E27FC236}">
                <a16:creationId xmlns:a16="http://schemas.microsoft.com/office/drawing/2014/main" id="{5D5103E6-7C75-43A3-82A6-A970225798B0}"/>
              </a:ext>
            </a:extLst>
          </p:cNvPr>
          <p:cNvSpPr>
            <a:spLocks noGrp="1"/>
          </p:cNvSpPr>
          <p:nvPr>
            <p:ph idx="1"/>
          </p:nvPr>
        </p:nvSpPr>
        <p:spPr/>
        <p:txBody>
          <a:bodyPr rtlCol="0"/>
          <a:lstStyle/>
          <a:p>
            <a:pPr marL="0" indent="0" rtl="0">
              <a:buFont typeface="Arial" panose="020B0604020202020204" pitchFamily="34" charset="0"/>
              <a:buNone/>
            </a:pPr>
            <a:r>
              <a:rPr lang="vi"/>
              <a:t>Đúng hay Sai: Những người đang mang thai và cho con bú không nên chích ngừa.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FB39AA0-54BF-45E7-827B-793BAEF3F922}"/>
              </a:ext>
            </a:extLst>
          </p:cNvPr>
          <p:cNvSpPr>
            <a:spLocks noGrp="1"/>
          </p:cNvSpPr>
          <p:nvPr>
            <p:ph type="title"/>
          </p:nvPr>
        </p:nvSpPr>
        <p:spPr/>
        <p:txBody>
          <a:bodyPr rtlCol="0"/>
          <a:lstStyle/>
          <a:p>
            <a:pPr rtl="0" eaLnBrk="1" hangingPunct="1"/>
            <a:r>
              <a:rPr lang="vi"/>
              <a:t>Câu Hỏi về Bệnh Tật - 10</a:t>
            </a:r>
          </a:p>
        </p:txBody>
      </p:sp>
      <p:sp>
        <p:nvSpPr>
          <p:cNvPr id="8195" name="Content Placeholder 2">
            <a:extLst>
              <a:ext uri="{FF2B5EF4-FFF2-40B4-BE49-F238E27FC236}">
                <a16:creationId xmlns:a16="http://schemas.microsoft.com/office/drawing/2014/main" id="{8FA3F3BD-763A-4A33-B282-AF38445DEE61}"/>
              </a:ext>
            </a:extLst>
          </p:cNvPr>
          <p:cNvSpPr>
            <a:spLocks noGrp="1"/>
          </p:cNvSpPr>
          <p:nvPr>
            <p:ph idx="1"/>
          </p:nvPr>
        </p:nvSpPr>
        <p:spPr/>
        <p:txBody>
          <a:bodyPr rtlCol="0"/>
          <a:lstStyle/>
          <a:p>
            <a:pPr marL="0" indent="0" rtl="0" eaLnBrk="1" hangingPunct="1">
              <a:buFont typeface="Arial" panose="020B0604020202020204" pitchFamily="34" charset="0"/>
              <a:buNone/>
            </a:pPr>
            <a:r>
              <a:rPr lang="vi"/>
              <a:t>Người mắc bệnh mạn tính như tiểu đường hoặc bệnh phổi____________bị bệnh nặng hơn nếu họ bị nhiễm virus COVID19. </a:t>
            </a:r>
          </a:p>
          <a:p>
            <a:pPr lvl="1" rtl="0"/>
            <a:r>
              <a:rPr lang="vi"/>
              <a:t>A. Không có nguy cơ </a:t>
            </a:r>
          </a:p>
          <a:p>
            <a:pPr lvl="1" rtl="0"/>
            <a:r>
              <a:rPr lang="vi"/>
              <a:t>B. Có nguy cơ thấp hơn rất nhiều </a:t>
            </a:r>
          </a:p>
          <a:p>
            <a:pPr lvl="1" rtl="0"/>
            <a:r>
              <a:rPr lang="vi"/>
              <a:t>C. Có nguy cơ cao hơn rất nhiều</a:t>
            </a:r>
          </a:p>
          <a:p>
            <a:pPr marL="0" indent="0" rtl="0" eaLnBrk="1" hangingPunct="1">
              <a:buFont typeface="Arial" panose="020B0604020202020204" pitchFamily="34" charset="0"/>
              <a:buNone/>
            </a:pPr>
            <a:r>
              <a:rPr lang="vi"/>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180C8473-77CA-4F1B-9B60-1D35003B391A}"/>
              </a:ext>
            </a:extLst>
          </p:cNvPr>
          <p:cNvSpPr>
            <a:spLocks noGrp="1"/>
          </p:cNvSpPr>
          <p:nvPr>
            <p:ph type="title"/>
          </p:nvPr>
        </p:nvSpPr>
        <p:spPr/>
        <p:txBody>
          <a:bodyPr rtlCol="0"/>
          <a:lstStyle/>
          <a:p>
            <a:pPr rtl="0" eaLnBrk="1" hangingPunct="1"/>
            <a:r>
              <a:rPr lang="vi"/>
              <a:t>Câu Trả Lời về Khi Nào Cần Chích Ngừa - 20 </a:t>
            </a:r>
          </a:p>
        </p:txBody>
      </p:sp>
      <p:sp>
        <p:nvSpPr>
          <p:cNvPr id="63491" name="Content Placeholder 3">
            <a:extLst>
              <a:ext uri="{FF2B5EF4-FFF2-40B4-BE49-F238E27FC236}">
                <a16:creationId xmlns:a16="http://schemas.microsoft.com/office/drawing/2014/main" id="{138EDC51-8632-48FE-BDD8-2ACC168F54CA}"/>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sz="2800" b="1" dirty="0"/>
              <a:t>SAI</a:t>
            </a:r>
            <a:r>
              <a:rPr lang="vi" sz="2800" dirty="0"/>
              <a:t>.</a:t>
            </a:r>
          </a:p>
          <a:p>
            <a:pPr rtl="0" eaLnBrk="1" hangingPunct="1">
              <a:defRPr/>
            </a:pPr>
            <a:r>
              <a:rPr lang="vi" sz="2800" dirty="0"/>
              <a:t>Thông tin: CDC đã đặc biệt </a:t>
            </a:r>
            <a:r>
              <a:rPr lang="vi" sz="2800" dirty="0">
                <a:hlinkClick r:id="rId3"/>
              </a:rPr>
              <a:t>khuyến cáo rằng những người mang thai nên chích ngừa</a:t>
            </a:r>
            <a:r>
              <a:rPr lang="vi" sz="2800" dirty="0"/>
              <a:t>.  Hiện tại không có bằng chứng cho thấy có bất kỳ loại vắc-xin nào, bao gồm cả vắc-xin ngừa COVID-19, gây ra các vấn đề về khả năng sinh sản (vấn đề khi cố gắng thụ thai) ở phụ nữ hoặc nam giới.  Chúng tôi khuyến khích mọi người tham vấn với nhà cung cấp dịch vụ y tế của họ để trao đổi mọi câu hỏi hoặc mối quan ngại mà họ có thể có.</a:t>
            </a:r>
          </a:p>
        </p:txBody>
      </p:sp>
      <p:pic>
        <p:nvPicPr>
          <p:cNvPr id="6349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74EC852-2122-43E7-A7C2-7BCBCA61BD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DE281C5D-4086-49E8-8108-7C873F7FA31C}"/>
              </a:ext>
            </a:extLst>
          </p:cNvPr>
          <p:cNvSpPr>
            <a:spLocks noGrp="1"/>
          </p:cNvSpPr>
          <p:nvPr>
            <p:ph type="title"/>
          </p:nvPr>
        </p:nvSpPr>
        <p:spPr/>
        <p:txBody>
          <a:bodyPr rtlCol="0"/>
          <a:lstStyle/>
          <a:p>
            <a:pPr rtl="0" eaLnBrk="1" hangingPunct="1"/>
            <a:r>
              <a:rPr lang="vi"/>
              <a:t>Câu Hỏi về Khi Nào Cần Chích Ngừa - 30</a:t>
            </a:r>
          </a:p>
        </p:txBody>
      </p:sp>
      <p:sp>
        <p:nvSpPr>
          <p:cNvPr id="65539" name="Content Placeholder 2">
            <a:extLst>
              <a:ext uri="{FF2B5EF4-FFF2-40B4-BE49-F238E27FC236}">
                <a16:creationId xmlns:a16="http://schemas.microsoft.com/office/drawing/2014/main" id="{5DD8AC3B-40FE-4CFC-8D23-C64F2C8739DB}"/>
              </a:ext>
            </a:extLst>
          </p:cNvPr>
          <p:cNvSpPr>
            <a:spLocks noGrp="1"/>
          </p:cNvSpPr>
          <p:nvPr>
            <p:ph idx="1"/>
          </p:nvPr>
        </p:nvSpPr>
        <p:spPr/>
        <p:txBody>
          <a:bodyPr rtlCol="0"/>
          <a:lstStyle/>
          <a:p>
            <a:pPr marL="0" indent="0" rtl="0">
              <a:buFont typeface="Arial" panose="020B0604020202020204" pitchFamily="34" charset="0"/>
              <a:buNone/>
            </a:pPr>
            <a:r>
              <a:rPr lang="vi"/>
              <a:t>Đúng hay Sai: Hiện tại, chưa có vắc-xin dành cho trẻ em dưới 12 tuổi.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D0F14FF3-47CE-443E-91E3-D8D5DC089B3C}"/>
              </a:ext>
            </a:extLst>
          </p:cNvPr>
          <p:cNvSpPr>
            <a:spLocks noGrp="1"/>
          </p:cNvSpPr>
          <p:nvPr>
            <p:ph type="title"/>
          </p:nvPr>
        </p:nvSpPr>
        <p:spPr/>
        <p:txBody>
          <a:bodyPr rtlCol="0"/>
          <a:lstStyle/>
          <a:p>
            <a:pPr rtl="0" eaLnBrk="1" hangingPunct="1"/>
            <a:r>
              <a:rPr lang="vi"/>
              <a:t>Câu Trả Lời về Khi Nào Cần Chích Ngừa - 30 </a:t>
            </a:r>
          </a:p>
        </p:txBody>
      </p:sp>
      <p:sp>
        <p:nvSpPr>
          <p:cNvPr id="67587" name="Content Placeholder 3">
            <a:extLst>
              <a:ext uri="{FF2B5EF4-FFF2-40B4-BE49-F238E27FC236}">
                <a16:creationId xmlns:a16="http://schemas.microsoft.com/office/drawing/2014/main" id="{87F8B7E4-D35E-496B-8E85-6FFA86D711EF}"/>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b="1"/>
              <a:t>ĐÚNG</a:t>
            </a:r>
            <a:r>
              <a:rPr lang="vi"/>
              <a:t>.</a:t>
            </a:r>
          </a:p>
          <a:p>
            <a:pPr rtl="0" eaLnBrk="1" hangingPunct="1">
              <a:defRPr/>
            </a:pPr>
            <a:r>
              <a:rPr lang="vi"/>
              <a:t>Thông tin: Mặc dù không có thời hạn chắc chắn, OHA đang lên kế hoạch cho khả năng FDA và CDC cấp Giấy Phép Sử Dụng Khẩn Cấp (EUA) </a:t>
            </a:r>
            <a:r>
              <a:rPr lang="vi">
                <a:hlinkClick r:id="rId3"/>
              </a:rPr>
              <a:t>vắc-xin COVID cho trẻ em từ 5-11 tuổi </a:t>
            </a:r>
            <a:r>
              <a:rPr lang="vi"/>
              <a:t>vào Tháng Mười và EUA cho trẻ từ 6 tháng đến 4 tuổi vào Tháng Mười Một hoặc Tháng Mười Hai.</a:t>
            </a:r>
          </a:p>
        </p:txBody>
      </p:sp>
      <p:pic>
        <p:nvPicPr>
          <p:cNvPr id="6758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DFB1EF8-FFDA-4616-AB4F-A747B73A6B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4372AAE2-6EBC-4040-925F-448F853025BA}"/>
              </a:ext>
            </a:extLst>
          </p:cNvPr>
          <p:cNvSpPr>
            <a:spLocks noGrp="1"/>
          </p:cNvSpPr>
          <p:nvPr>
            <p:ph type="title"/>
          </p:nvPr>
        </p:nvSpPr>
        <p:spPr/>
        <p:txBody>
          <a:bodyPr rtlCol="0"/>
          <a:lstStyle/>
          <a:p>
            <a:pPr rtl="0" eaLnBrk="1" hangingPunct="1"/>
            <a:r>
              <a:rPr lang="vi"/>
              <a:t>Câu Hỏi về Khi Nào Cần Chích Ngừa - 40</a:t>
            </a:r>
          </a:p>
        </p:txBody>
      </p:sp>
      <p:sp>
        <p:nvSpPr>
          <p:cNvPr id="69635" name="Content Placeholder 2">
            <a:extLst>
              <a:ext uri="{FF2B5EF4-FFF2-40B4-BE49-F238E27FC236}">
                <a16:creationId xmlns:a16="http://schemas.microsoft.com/office/drawing/2014/main" id="{8614176A-5AF9-44D0-AC13-41899C29BC0E}"/>
              </a:ext>
            </a:extLst>
          </p:cNvPr>
          <p:cNvSpPr>
            <a:spLocks noGrp="1"/>
          </p:cNvSpPr>
          <p:nvPr>
            <p:ph idx="1"/>
          </p:nvPr>
        </p:nvSpPr>
        <p:spPr/>
        <p:txBody>
          <a:bodyPr rtlCol="0"/>
          <a:lstStyle/>
          <a:p>
            <a:pPr marL="0" indent="0" rtl="0">
              <a:buFont typeface="Arial" panose="020B0604020202020204" pitchFamily="34" charset="0"/>
              <a:buNone/>
            </a:pPr>
            <a:r>
              <a:rPr lang="vi"/>
              <a:t>Đúng hay Sai: Bất cứ ai muốn đều có thể tiêm liều vắc-xin tăng cường.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9A6201E5-24D2-467F-B170-5D35E3DC482A}"/>
              </a:ext>
            </a:extLst>
          </p:cNvPr>
          <p:cNvSpPr>
            <a:spLocks noGrp="1"/>
          </p:cNvSpPr>
          <p:nvPr>
            <p:ph type="title"/>
          </p:nvPr>
        </p:nvSpPr>
        <p:spPr/>
        <p:txBody>
          <a:bodyPr rtlCol="0"/>
          <a:lstStyle/>
          <a:p>
            <a:pPr rtl="0" eaLnBrk="1" hangingPunct="1"/>
            <a:r>
              <a:rPr lang="vi"/>
              <a:t>Câu Trả Lời về Khi Nào Cần Chích Ngừa - 40 </a:t>
            </a:r>
          </a:p>
        </p:txBody>
      </p:sp>
      <p:sp>
        <p:nvSpPr>
          <p:cNvPr id="71683" name="Content Placeholder 3">
            <a:extLst>
              <a:ext uri="{FF2B5EF4-FFF2-40B4-BE49-F238E27FC236}">
                <a16:creationId xmlns:a16="http://schemas.microsoft.com/office/drawing/2014/main" id="{CE35CA77-F1A2-46DE-842D-B5BC696DD8E6}"/>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sz="2600" b="1" dirty="0"/>
              <a:t>SAI</a:t>
            </a:r>
            <a:r>
              <a:rPr lang="vi" sz="2600" dirty="0"/>
              <a:t>. </a:t>
            </a:r>
          </a:p>
          <a:p>
            <a:pPr rtl="0" eaLnBrk="1" hangingPunct="1">
              <a:defRPr/>
            </a:pPr>
            <a:r>
              <a:rPr lang="vi" sz="2600" dirty="0"/>
              <a:t>Thông tin: </a:t>
            </a:r>
            <a:r>
              <a:rPr lang="vi" sz="2600" dirty="0">
                <a:hlinkClick r:id="rId3"/>
              </a:rPr>
              <a:t>Tiêm liều tăng cường của vắc-xin Pfizer</a:t>
            </a:r>
            <a:r>
              <a:rPr lang="vi" sz="2600" dirty="0"/>
              <a:t> được khuyến cáo thực hiện sáu tháng sau liều thứ hai cho những người ban đầu đã tiêm vắc-xin Pfizer và (a) 65 tuổi trở lên, (b) sống trong các cơ sở chăm sóc dài kỳ, (c) trên 18 tuổi và có bệnh nền, (d) ở độ tuổi 50-64 tuổi và có nguy cơ gia tăng do bất bình đẳng xã hội, hoặc (e) có nguy cơ gia tăng do công việc của họ (giáo viên, nhân viên cửa hàng tạp hóa, nhân viên y tế, v.v.).  Vui lòng liên hệ với nhà cung cấp dịch vụ chăm sóc sức khỏe, nhà thuốc của quý vị hoặc gọi 2-1-1 để đặt lịch hẹn tiêm mũi tăng cường. </a:t>
            </a:r>
            <a:endParaRPr lang="en-US" altLang="en-US" sz="2600" dirty="0"/>
          </a:p>
        </p:txBody>
      </p:sp>
      <p:pic>
        <p:nvPicPr>
          <p:cNvPr id="7168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1A121A4-0D69-4EFF-8AF8-F2C8DCDD04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1356709A-EACB-412F-AF85-D1BE5A4B9642}"/>
              </a:ext>
            </a:extLst>
          </p:cNvPr>
          <p:cNvSpPr>
            <a:spLocks noGrp="1"/>
          </p:cNvSpPr>
          <p:nvPr>
            <p:ph type="title"/>
          </p:nvPr>
        </p:nvSpPr>
        <p:spPr/>
        <p:txBody>
          <a:bodyPr rtlCol="0"/>
          <a:lstStyle/>
          <a:p>
            <a:pPr rtl="0" eaLnBrk="1" hangingPunct="1"/>
            <a:r>
              <a:rPr lang="vi"/>
              <a:t>Câu Hỏi về Sau Khi Chích Ngừa - 10</a:t>
            </a:r>
          </a:p>
        </p:txBody>
      </p:sp>
      <p:sp>
        <p:nvSpPr>
          <p:cNvPr id="73731" name="Content Placeholder 2">
            <a:extLst>
              <a:ext uri="{FF2B5EF4-FFF2-40B4-BE49-F238E27FC236}">
                <a16:creationId xmlns:a16="http://schemas.microsoft.com/office/drawing/2014/main" id="{9B552DD2-80A3-4835-8E3E-0293BB303C8C}"/>
              </a:ext>
            </a:extLst>
          </p:cNvPr>
          <p:cNvSpPr>
            <a:spLocks noGrp="1"/>
          </p:cNvSpPr>
          <p:nvPr>
            <p:ph idx="1"/>
          </p:nvPr>
        </p:nvSpPr>
        <p:spPr/>
        <p:txBody>
          <a:bodyPr rtlCol="0"/>
          <a:lstStyle/>
          <a:p>
            <a:pPr marL="0" indent="0" rtl="0">
              <a:buFont typeface="Arial" panose="020B0604020202020204" pitchFamily="34" charset="0"/>
              <a:buNone/>
              <a:defRPr/>
            </a:pPr>
            <a:r>
              <a:rPr lang="vi"/>
              <a:t>Một số triệu chứng thường gặp sau khi chích ngừa là gì?</a:t>
            </a:r>
          </a:p>
          <a:p>
            <a:pPr rtl="0">
              <a:defRPr/>
            </a:pPr>
            <a:r>
              <a:rPr lang="vi"/>
              <a:t>A.  Ho và hắt hơi</a:t>
            </a:r>
          </a:p>
          <a:p>
            <a:pPr rtl="0">
              <a:defRPr/>
            </a:pPr>
            <a:r>
              <a:rPr lang="vi"/>
              <a:t>B.  Chảy nước mũi </a:t>
            </a:r>
          </a:p>
          <a:p>
            <a:pPr rtl="0">
              <a:defRPr/>
            </a:pPr>
            <a:r>
              <a:rPr lang="vi"/>
              <a:t>C.  Đau và mệt mỏi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CC272DAE-E974-4D92-B5B9-85852EA9972B}"/>
              </a:ext>
            </a:extLst>
          </p:cNvPr>
          <p:cNvSpPr>
            <a:spLocks noGrp="1"/>
          </p:cNvSpPr>
          <p:nvPr>
            <p:ph type="title"/>
          </p:nvPr>
        </p:nvSpPr>
        <p:spPr/>
        <p:txBody>
          <a:bodyPr rtlCol="0"/>
          <a:lstStyle/>
          <a:p>
            <a:pPr rtl="0" eaLnBrk="1" hangingPunct="1"/>
            <a:r>
              <a:rPr lang="vi"/>
              <a:t>Câu Trả Lời về Sau Khi Chích Ngừa - 10 </a:t>
            </a:r>
          </a:p>
        </p:txBody>
      </p:sp>
      <p:sp>
        <p:nvSpPr>
          <p:cNvPr id="75779" name="Content Placeholder 3">
            <a:extLst>
              <a:ext uri="{FF2B5EF4-FFF2-40B4-BE49-F238E27FC236}">
                <a16:creationId xmlns:a16="http://schemas.microsoft.com/office/drawing/2014/main" id="{982B1893-A7D6-42C8-9BFA-22F96105833A}"/>
              </a:ext>
            </a:extLst>
          </p:cNvPr>
          <p:cNvSpPr>
            <a:spLocks noGrp="1"/>
          </p:cNvSpPr>
          <p:nvPr>
            <p:ph idx="1"/>
          </p:nvPr>
        </p:nvSpPr>
        <p:spPr/>
        <p:txBody>
          <a:bodyPr rtlCol="0"/>
          <a:lstStyle/>
          <a:p>
            <a:pPr marL="0" indent="0" rtl="0">
              <a:buFont typeface="Arial" panose="020B0604020202020204" pitchFamily="34" charset="0"/>
              <a:buNone/>
              <a:defRPr/>
            </a:pPr>
            <a:r>
              <a:rPr lang="vi" b="1"/>
              <a:t>C.  Đau và mệt mỏi  </a:t>
            </a:r>
          </a:p>
          <a:p>
            <a:pPr rtl="0">
              <a:defRPr/>
            </a:pPr>
            <a:r>
              <a:rPr lang="vi"/>
              <a:t>Thông tin: </a:t>
            </a:r>
            <a:r>
              <a:rPr lang="vi">
                <a:hlinkClick r:id="rId3"/>
              </a:rPr>
              <a:t>Mọi người có thể bị</a:t>
            </a:r>
            <a:r>
              <a:rPr lang="vi"/>
              <a:t> đau nhức tại chỗ tiêm hoặc mệt mỏi sau khi chích ngừa.  Ho, hắt hơi và sổ mũi là các triệu chứng phổ biến của nhiễm COVID19. </a:t>
            </a:r>
          </a:p>
          <a:p>
            <a:pPr rtl="0">
              <a:defRPr/>
            </a:pPr>
            <a:br>
              <a:rPr lang="en-US" altLang="en-US" dirty="0"/>
            </a:br>
            <a:endParaRPr lang="en-US" altLang="en-US" dirty="0"/>
          </a:p>
        </p:txBody>
      </p:sp>
      <p:pic>
        <p:nvPicPr>
          <p:cNvPr id="7578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4831BCC-74B0-4C75-A206-7B04BF1DA8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93547890-5523-447C-81B6-9591270E676B}"/>
              </a:ext>
            </a:extLst>
          </p:cNvPr>
          <p:cNvSpPr>
            <a:spLocks noGrp="1"/>
          </p:cNvSpPr>
          <p:nvPr>
            <p:ph type="title"/>
          </p:nvPr>
        </p:nvSpPr>
        <p:spPr/>
        <p:txBody>
          <a:bodyPr rtlCol="0"/>
          <a:lstStyle/>
          <a:p>
            <a:pPr rtl="0" eaLnBrk="1" hangingPunct="1"/>
            <a:r>
              <a:rPr lang="vi"/>
              <a:t>Câu Hỏi về Sau Khi Chích Ngừa - 20</a:t>
            </a:r>
          </a:p>
        </p:txBody>
      </p:sp>
      <p:sp>
        <p:nvSpPr>
          <p:cNvPr id="77827" name="Content Placeholder 2">
            <a:extLst>
              <a:ext uri="{FF2B5EF4-FFF2-40B4-BE49-F238E27FC236}">
                <a16:creationId xmlns:a16="http://schemas.microsoft.com/office/drawing/2014/main" id="{9A58533A-3B4A-46F6-BA83-4B4900E9C0CF}"/>
              </a:ext>
            </a:extLst>
          </p:cNvPr>
          <p:cNvSpPr>
            <a:spLocks noGrp="1"/>
          </p:cNvSpPr>
          <p:nvPr>
            <p:ph idx="1"/>
          </p:nvPr>
        </p:nvSpPr>
        <p:spPr/>
        <p:txBody>
          <a:bodyPr rtlCol="0"/>
          <a:lstStyle/>
          <a:p>
            <a:pPr marL="0" indent="0" rtl="0">
              <a:buFont typeface="Arial" panose="020B0604020202020204" pitchFamily="34" charset="0"/>
              <a:buNone/>
              <a:defRPr/>
            </a:pPr>
            <a:r>
              <a:rPr lang="vi"/>
              <a:t>Quý vị được yêu cầu làm gì sau khi được chích ngừa?</a:t>
            </a:r>
          </a:p>
          <a:p>
            <a:pPr rtl="0">
              <a:defRPr/>
            </a:pPr>
            <a:r>
              <a:rPr lang="vi"/>
              <a:t>A.  Uống nhiều nước </a:t>
            </a:r>
          </a:p>
          <a:p>
            <a:pPr rtl="0">
              <a:defRPr/>
            </a:pPr>
            <a:r>
              <a:rPr lang="vi"/>
              <a:t>B.  Ở lại cơ sở chích ngừa trong 15 phút sau khi tiêm vắc-xin </a:t>
            </a:r>
          </a:p>
          <a:p>
            <a:pPr rtl="0">
              <a:defRPr/>
            </a:pPr>
            <a:r>
              <a:rPr lang="vi"/>
              <a:t>C.  Tập thể dục trong 10 phút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1DD5DEAA-0167-4D6E-87EF-F74B035673EB}"/>
              </a:ext>
            </a:extLst>
          </p:cNvPr>
          <p:cNvSpPr>
            <a:spLocks noGrp="1"/>
          </p:cNvSpPr>
          <p:nvPr>
            <p:ph type="title"/>
          </p:nvPr>
        </p:nvSpPr>
        <p:spPr/>
        <p:txBody>
          <a:bodyPr rtlCol="0"/>
          <a:lstStyle/>
          <a:p>
            <a:pPr rtl="0" eaLnBrk="1" hangingPunct="1"/>
            <a:r>
              <a:rPr lang="vi"/>
              <a:t>Câu Trả Lời về Sau Khi Chích Ngừa - 20 </a:t>
            </a:r>
          </a:p>
        </p:txBody>
      </p:sp>
      <p:sp>
        <p:nvSpPr>
          <p:cNvPr id="79875" name="Content Placeholder 3">
            <a:extLst>
              <a:ext uri="{FF2B5EF4-FFF2-40B4-BE49-F238E27FC236}">
                <a16:creationId xmlns:a16="http://schemas.microsoft.com/office/drawing/2014/main" id="{6D37B12C-F2DB-4542-9E41-0EEEFAFD560E}"/>
              </a:ext>
            </a:extLst>
          </p:cNvPr>
          <p:cNvSpPr>
            <a:spLocks noGrp="1"/>
          </p:cNvSpPr>
          <p:nvPr>
            <p:ph idx="1"/>
          </p:nvPr>
        </p:nvSpPr>
        <p:spPr/>
        <p:txBody>
          <a:bodyPr rtlCol="0"/>
          <a:lstStyle/>
          <a:p>
            <a:pPr marL="0" indent="0" rtl="0">
              <a:buFont typeface="Arial" panose="020B0604020202020204" pitchFamily="34" charset="0"/>
              <a:buNone/>
              <a:defRPr/>
            </a:pPr>
            <a:r>
              <a:rPr lang="vi" b="1"/>
              <a:t>B.  Ở lại cơ sở chích ngừa trong 15 phút sau khi tiêm vắc-xin </a:t>
            </a:r>
          </a:p>
          <a:p>
            <a:pPr rtl="0">
              <a:defRPr/>
            </a:pPr>
            <a:r>
              <a:rPr lang="vi"/>
              <a:t>Thông tin:</a:t>
            </a:r>
            <a:r>
              <a:rPr lang="vi">
                <a:hlinkClick r:id="rId3"/>
              </a:rPr>
              <a:t>  Khoảng thời gian quan sát</a:t>
            </a:r>
            <a:r>
              <a:rPr lang="vi"/>
              <a:t> 15 phút sau khi chích ngừa sẽ cho phép nhân viên y tế đảm bảo rằng quý vị không có phản ứng dị ứng với vắc-xin.</a:t>
            </a:r>
          </a:p>
          <a:p>
            <a:pPr marL="0" indent="0" rtl="0">
              <a:buFont typeface="Arial" panose="020B0604020202020204" pitchFamily="34" charset="0"/>
              <a:buNone/>
              <a:defRPr/>
            </a:pPr>
            <a:br>
              <a:rPr lang="en-US" altLang="en-US" dirty="0"/>
            </a:br>
            <a:endParaRPr lang="en-US" altLang="en-US" b="1" dirty="0"/>
          </a:p>
        </p:txBody>
      </p:sp>
      <p:pic>
        <p:nvPicPr>
          <p:cNvPr id="7987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142109F-214E-4675-9D5D-1F560EE365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2C94747-9910-4C45-AD3F-800B05CFBBC8}"/>
              </a:ext>
            </a:extLst>
          </p:cNvPr>
          <p:cNvSpPr>
            <a:spLocks noGrp="1"/>
          </p:cNvSpPr>
          <p:nvPr>
            <p:ph type="title"/>
          </p:nvPr>
        </p:nvSpPr>
        <p:spPr/>
        <p:txBody>
          <a:bodyPr rtlCol="0"/>
          <a:lstStyle/>
          <a:p>
            <a:pPr rtl="0" eaLnBrk="1" hangingPunct="1"/>
            <a:r>
              <a:rPr lang="vi"/>
              <a:t>Câu Hỏi về Sau Khi Chích Ngừa - 30</a:t>
            </a:r>
          </a:p>
        </p:txBody>
      </p:sp>
      <p:sp>
        <p:nvSpPr>
          <p:cNvPr id="81923" name="Content Placeholder 2">
            <a:extLst>
              <a:ext uri="{FF2B5EF4-FFF2-40B4-BE49-F238E27FC236}">
                <a16:creationId xmlns:a16="http://schemas.microsoft.com/office/drawing/2014/main" id="{D464865D-8E23-472A-9C37-F5F29C7D9A37}"/>
              </a:ext>
            </a:extLst>
          </p:cNvPr>
          <p:cNvSpPr>
            <a:spLocks noGrp="1"/>
          </p:cNvSpPr>
          <p:nvPr>
            <p:ph idx="1"/>
          </p:nvPr>
        </p:nvSpPr>
        <p:spPr/>
        <p:txBody>
          <a:bodyPr rtlCol="0"/>
          <a:lstStyle/>
          <a:p>
            <a:pPr marL="0" indent="0" rtl="0">
              <a:buFont typeface="Arial" panose="020B0604020202020204" pitchFamily="34" charset="0"/>
              <a:buNone/>
              <a:defRPr/>
            </a:pPr>
            <a:r>
              <a:rPr lang="vi"/>
              <a:t>Dù đã chích ngừa hay chưa, mọi người cần thực hành:</a:t>
            </a:r>
          </a:p>
          <a:p>
            <a:pPr rtl="0">
              <a:defRPr/>
            </a:pPr>
            <a:r>
              <a:rPr lang="vi"/>
              <a:t>A.  Ở trong nhà vào ban ngày </a:t>
            </a:r>
          </a:p>
          <a:p>
            <a:pPr rtl="0">
              <a:defRPr/>
            </a:pPr>
            <a:r>
              <a:rPr lang="vi"/>
              <a:t>B.  Rửa tay, đeo khẩu trang và duy trì giãn cách vật lý </a:t>
            </a:r>
          </a:p>
          <a:p>
            <a:pPr rtl="0">
              <a:defRPr/>
            </a:pPr>
            <a:r>
              <a:rPr lang="vi"/>
              <a:t>C.  Tiếp tục cuộc sống như bình thường vì đại dịch đã kết thúc</a:t>
            </a:r>
          </a:p>
          <a:p>
            <a:pPr rtl="0" eaLnBrk="1" hangingPunct="1">
              <a:defRPr/>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0F34652-631E-40A7-A6D3-BCFDD92B55EF}"/>
              </a:ext>
            </a:extLst>
          </p:cNvPr>
          <p:cNvSpPr>
            <a:spLocks noGrp="1"/>
          </p:cNvSpPr>
          <p:nvPr>
            <p:ph type="title"/>
          </p:nvPr>
        </p:nvSpPr>
        <p:spPr/>
        <p:txBody>
          <a:bodyPr rtlCol="0"/>
          <a:lstStyle/>
          <a:p>
            <a:pPr rtl="0" eaLnBrk="1" hangingPunct="1"/>
            <a:r>
              <a:rPr lang="vi"/>
              <a:t>Câu Trả Lời về Bệnh Tật - 10 </a:t>
            </a:r>
          </a:p>
        </p:txBody>
      </p:sp>
      <p:sp>
        <p:nvSpPr>
          <p:cNvPr id="10243" name="Content Placeholder 3">
            <a:extLst>
              <a:ext uri="{FF2B5EF4-FFF2-40B4-BE49-F238E27FC236}">
                <a16:creationId xmlns:a16="http://schemas.microsoft.com/office/drawing/2014/main" id="{B3355503-9CB7-44E1-8A5E-D62D2F5F336B}"/>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b="1"/>
              <a:t>C.  Có nguy cơ cao hơn rất nhiều</a:t>
            </a:r>
          </a:p>
          <a:p>
            <a:pPr rtl="0" eaLnBrk="1" hangingPunct="1">
              <a:defRPr/>
            </a:pPr>
            <a:r>
              <a:rPr lang="vi"/>
              <a:t>Thông tin: Các bệnh trạng nghiêm trọng về tim, bệnh thận mạn tính, ung thư, bệnh hồng cầu hình liềm, bệnh tiểu đường Type 2, bệnh phổi, người đang hoặc từng hút thuốc trước đây và có tình trạng suy giảm miễn dịch, tất cả đều khiến họ có nhiều khả năng bị bệnh nặng do COVID19.   </a:t>
            </a:r>
            <a:r>
              <a:rPr lang="vi" u="sng">
                <a:hlinkClick r:id="rId3"/>
              </a:rPr>
              <a:t>Xem danh sách đầy đủ.</a:t>
            </a:r>
          </a:p>
        </p:txBody>
      </p:sp>
      <p:pic>
        <p:nvPicPr>
          <p:cNvPr id="1024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8C6C629-4679-484F-9206-D9075189AE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544B4174-5DA5-4F56-9940-C231F14D6E29}"/>
              </a:ext>
            </a:extLst>
          </p:cNvPr>
          <p:cNvSpPr>
            <a:spLocks noGrp="1"/>
          </p:cNvSpPr>
          <p:nvPr>
            <p:ph type="title"/>
          </p:nvPr>
        </p:nvSpPr>
        <p:spPr/>
        <p:txBody>
          <a:bodyPr rtlCol="0"/>
          <a:lstStyle/>
          <a:p>
            <a:pPr rtl="0" eaLnBrk="1" hangingPunct="1"/>
            <a:r>
              <a:rPr lang="vi"/>
              <a:t>Câu Trả Lời về Sau Khi Chích Ngừa - 30 </a:t>
            </a:r>
          </a:p>
        </p:txBody>
      </p:sp>
      <p:sp>
        <p:nvSpPr>
          <p:cNvPr id="83971" name="Content Placeholder 3">
            <a:extLst>
              <a:ext uri="{FF2B5EF4-FFF2-40B4-BE49-F238E27FC236}">
                <a16:creationId xmlns:a16="http://schemas.microsoft.com/office/drawing/2014/main" id="{2F3D7976-1D0E-4727-B3FB-49320E36E99D}"/>
              </a:ext>
            </a:extLst>
          </p:cNvPr>
          <p:cNvSpPr>
            <a:spLocks noGrp="1"/>
          </p:cNvSpPr>
          <p:nvPr>
            <p:ph idx="1"/>
          </p:nvPr>
        </p:nvSpPr>
        <p:spPr/>
        <p:txBody>
          <a:bodyPr rtlCol="0"/>
          <a:lstStyle/>
          <a:p>
            <a:pPr marL="0" indent="0" rtl="0">
              <a:buFont typeface="Arial" panose="020B0604020202020204" pitchFamily="34" charset="0"/>
              <a:buNone/>
              <a:defRPr/>
            </a:pPr>
            <a:r>
              <a:rPr lang="vi" sz="2800" b="1" dirty="0"/>
              <a:t>B.  Rửa tay, đeo khẩu trang và duy trì giãn cách vật lý</a:t>
            </a:r>
            <a:r>
              <a:rPr lang="vi" sz="2400" b="1" dirty="0"/>
              <a:t> </a:t>
            </a:r>
          </a:p>
          <a:p>
            <a:pPr rtl="0">
              <a:defRPr/>
            </a:pPr>
            <a:r>
              <a:rPr lang="vi" sz="2800" dirty="0"/>
              <a:t>Thông tin: </a:t>
            </a:r>
            <a:r>
              <a:rPr lang="vi" sz="2800" dirty="0">
                <a:hlinkClick r:id="rId3"/>
              </a:rPr>
              <a:t>Biến thể Delta</a:t>
            </a:r>
            <a:r>
              <a:rPr lang="vi" sz="2800" dirty="0"/>
              <a:t> rất dễ lây lan.  Một số dữ liệu cho thấy biến thể Delta có thể gây ra bệnh nặng hơn ở những người chưa được chích ngừa.  Những người được chích ngừa đầy đủ bị nhiễm thoát miễn dịch do biến thể Delta có thể lây lan virus sang người khác, nhưng trong khoảng thời gian ngắn hơn so với người chưa chích ngừa.  </a:t>
            </a:r>
            <a:r>
              <a:rPr lang="vi" sz="2800" dirty="0">
                <a:hlinkClick r:id="rId4"/>
              </a:rPr>
              <a:t>Những cách để ngăn chặn sự lây lan </a:t>
            </a:r>
            <a:r>
              <a:rPr lang="vi" sz="2800" dirty="0"/>
              <a:t>bao gồm đeo khẩu trang, duy trì giãn cách vật lý, rửa tay và chích ngừa.</a:t>
            </a:r>
          </a:p>
          <a:p>
            <a:pPr marL="0" indent="0" rtl="0">
              <a:buFont typeface="Arial" panose="020B0604020202020204" pitchFamily="34" charset="0"/>
              <a:buNone/>
              <a:defRPr/>
            </a:pPr>
            <a:br>
              <a:rPr lang="en-US" altLang="en-US" sz="2800" dirty="0"/>
            </a:br>
            <a:endParaRPr lang="en-US" altLang="en-US" sz="2800" dirty="0"/>
          </a:p>
        </p:txBody>
      </p:sp>
      <p:pic>
        <p:nvPicPr>
          <p:cNvPr id="83972" name="Picture 2" descr="C:\Users\Robin\AppData\Local\Microsoft\Windows\Temporary Internet Files\Content.IE5\UKPIYV1G\MCj04421220000[1].png">
            <a:hlinkClick r:id="rId5" action="ppaction://hlinksldjump"/>
            <a:extLst>
              <a:ext uri="{FF2B5EF4-FFF2-40B4-BE49-F238E27FC236}">
                <a16:creationId xmlns:a16="http://schemas.microsoft.com/office/drawing/2014/main" id="{2D0B73C2-A212-4B8E-AB78-8C4E13AEF5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EF8D4A00-0150-4AB0-94DB-F6754D3845B5}"/>
              </a:ext>
            </a:extLst>
          </p:cNvPr>
          <p:cNvSpPr>
            <a:spLocks noGrp="1"/>
          </p:cNvSpPr>
          <p:nvPr>
            <p:ph type="title"/>
          </p:nvPr>
        </p:nvSpPr>
        <p:spPr/>
        <p:txBody>
          <a:bodyPr rtlCol="0"/>
          <a:lstStyle/>
          <a:p>
            <a:pPr rtl="0" eaLnBrk="1" hangingPunct="1"/>
            <a:r>
              <a:rPr lang="vi"/>
              <a:t>Câu Hỏi về Sau Khi Chích Ngừa - 40</a:t>
            </a:r>
          </a:p>
        </p:txBody>
      </p:sp>
      <p:sp>
        <p:nvSpPr>
          <p:cNvPr id="86019" name="Content Placeholder 2">
            <a:extLst>
              <a:ext uri="{FF2B5EF4-FFF2-40B4-BE49-F238E27FC236}">
                <a16:creationId xmlns:a16="http://schemas.microsoft.com/office/drawing/2014/main" id="{37EF2ECE-3302-4298-BAFC-7AF635A7955C}"/>
              </a:ext>
            </a:extLst>
          </p:cNvPr>
          <p:cNvSpPr>
            <a:spLocks noGrp="1"/>
          </p:cNvSpPr>
          <p:nvPr>
            <p:ph idx="1"/>
          </p:nvPr>
        </p:nvSpPr>
        <p:spPr/>
        <p:txBody>
          <a:bodyPr rtlCol="0"/>
          <a:lstStyle/>
          <a:p>
            <a:pPr marL="0" indent="0" rtl="0">
              <a:buFont typeface="Arial" panose="020B0604020202020204" pitchFamily="34" charset="0"/>
              <a:buNone/>
            </a:pPr>
            <a:r>
              <a:rPr lang="vi"/>
              <a:t>Đúng hay Sai: Nếu quý vị đã chích ngừa, quý vị không có khả năng bị nhiễm COVID19 nữa.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76583840-0AE4-4DD8-AC4B-71B75D4CC6AF}"/>
              </a:ext>
            </a:extLst>
          </p:cNvPr>
          <p:cNvSpPr>
            <a:spLocks noGrp="1"/>
          </p:cNvSpPr>
          <p:nvPr>
            <p:ph type="title"/>
          </p:nvPr>
        </p:nvSpPr>
        <p:spPr/>
        <p:txBody>
          <a:bodyPr rtlCol="0"/>
          <a:lstStyle/>
          <a:p>
            <a:pPr rtl="0" eaLnBrk="1" hangingPunct="1"/>
            <a:r>
              <a:rPr lang="vi"/>
              <a:t>Câu Trả Lời về Sau Khi Chích Ngừa - 40 </a:t>
            </a:r>
          </a:p>
        </p:txBody>
      </p:sp>
      <p:sp>
        <p:nvSpPr>
          <p:cNvPr id="88067" name="Content Placeholder 3">
            <a:extLst>
              <a:ext uri="{FF2B5EF4-FFF2-40B4-BE49-F238E27FC236}">
                <a16:creationId xmlns:a16="http://schemas.microsoft.com/office/drawing/2014/main" id="{262C5B1C-73B0-4F3D-8807-1B3D508DE3BF}"/>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b="1"/>
              <a:t>SAI</a:t>
            </a:r>
            <a:r>
              <a:rPr lang="vi"/>
              <a:t>.  </a:t>
            </a:r>
          </a:p>
          <a:p>
            <a:pPr rtl="0" eaLnBrk="1" hangingPunct="1">
              <a:defRPr/>
            </a:pPr>
            <a:r>
              <a:rPr lang="vi"/>
              <a:t>Thông tin: </a:t>
            </a:r>
            <a:r>
              <a:rPr lang="vi">
                <a:hlinkClick r:id="rId3"/>
              </a:rPr>
              <a:t>Ca nhiễm thoát miễn dịch</a:t>
            </a:r>
            <a:r>
              <a:rPr lang="vi"/>
              <a:t> là trường hợp khi một người đã chích ngừa bị nhiễm COVID19.  Vắc-xin rất hiệu quả trong việc ngăn ngừa bệnh nặng, nhập viện và tử vong, nhưng không có vắc-xin nào có hiệu quả 100%.</a:t>
            </a:r>
          </a:p>
          <a:p>
            <a:pPr rtl="0" eaLnBrk="1" hangingPunct="1">
              <a:defRPr/>
            </a:pPr>
            <a:endParaRPr lang="en-US" altLang="en-US" dirty="0"/>
          </a:p>
        </p:txBody>
      </p:sp>
      <p:pic>
        <p:nvPicPr>
          <p:cNvPr id="8806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4EDDAACF-3241-432C-941B-1E4049C039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6A3418BB-5D4C-4E40-A3CE-60DD9D9FEF00}"/>
              </a:ext>
            </a:extLst>
          </p:cNvPr>
          <p:cNvSpPr>
            <a:spLocks noGrp="1"/>
          </p:cNvSpPr>
          <p:nvPr>
            <p:ph type="title"/>
          </p:nvPr>
        </p:nvSpPr>
        <p:spPr/>
        <p:txBody>
          <a:bodyPr rtlCol="0"/>
          <a:lstStyle/>
          <a:p>
            <a:pPr rtl="0"/>
            <a:r>
              <a:rPr lang="vi"/>
              <a:t>Câu Hỏi về Xét Nghiệm &amp; Cách Ly - 10</a:t>
            </a:r>
          </a:p>
        </p:txBody>
      </p:sp>
      <p:sp>
        <p:nvSpPr>
          <p:cNvPr id="90115" name="Content Placeholder 3">
            <a:extLst>
              <a:ext uri="{FF2B5EF4-FFF2-40B4-BE49-F238E27FC236}">
                <a16:creationId xmlns:a16="http://schemas.microsoft.com/office/drawing/2014/main" id="{9EB35AA0-A54B-4ABB-A51C-1E0E0690AD59}"/>
              </a:ext>
            </a:extLst>
          </p:cNvPr>
          <p:cNvSpPr>
            <a:spLocks noGrp="1"/>
          </p:cNvSpPr>
          <p:nvPr>
            <p:ph idx="1"/>
          </p:nvPr>
        </p:nvSpPr>
        <p:spPr/>
        <p:txBody>
          <a:bodyPr rtlCol="0"/>
          <a:lstStyle/>
          <a:p>
            <a:pPr marL="0" indent="0" rtl="0">
              <a:buFont typeface="Arial" panose="020B0604020202020204" pitchFamily="34" charset="0"/>
              <a:buNone/>
              <a:defRPr/>
            </a:pPr>
            <a:r>
              <a:rPr lang="vi"/>
              <a:t>Xét nghiệm nào sau đây nên được sử dụng để chẩn đoán tình trạng nhiễm COVID19 hiện tại?</a:t>
            </a:r>
          </a:p>
          <a:p>
            <a:pPr lvl="1" rtl="0">
              <a:defRPr/>
            </a:pPr>
            <a:r>
              <a:rPr lang="vi"/>
              <a:t>A.  Xét nghiệm kháng thể</a:t>
            </a:r>
          </a:p>
          <a:p>
            <a:pPr lvl="1" rtl="0">
              <a:defRPr/>
            </a:pPr>
            <a:r>
              <a:rPr lang="vi"/>
              <a:t>B.  Xét nghiệm chẩn đoán</a:t>
            </a:r>
          </a:p>
          <a:p>
            <a:pPr lvl="1" rtl="0">
              <a:defRPr/>
            </a:pPr>
            <a:r>
              <a:rPr lang="vi"/>
              <a:t>C.  Tự xét nghiệm tại nhà</a:t>
            </a:r>
          </a:p>
          <a:p>
            <a:pPr lvl="1" rtl="0">
              <a:defRPr/>
            </a:pPr>
            <a:r>
              <a:rPr lang="vi"/>
              <a:t>D.  B &amp; C</a:t>
            </a:r>
          </a:p>
          <a:p>
            <a:pPr rtl="0">
              <a:defRPr/>
            </a:pPr>
            <a:endParaRPr lang="en-US"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2D06D18C-E426-4176-B9D5-672DFEEFE7E9}"/>
              </a:ext>
            </a:extLst>
          </p:cNvPr>
          <p:cNvSpPr>
            <a:spLocks noGrp="1"/>
          </p:cNvSpPr>
          <p:nvPr>
            <p:ph type="title"/>
          </p:nvPr>
        </p:nvSpPr>
        <p:spPr/>
        <p:txBody>
          <a:bodyPr rtlCol="0"/>
          <a:lstStyle/>
          <a:p>
            <a:pPr rtl="0"/>
            <a:r>
              <a:rPr lang="vi" dirty="0"/>
              <a:t>Câu Trả lời về Xét Nghiệm &amp; Cách Ly - 10</a:t>
            </a:r>
          </a:p>
        </p:txBody>
      </p:sp>
      <p:sp>
        <p:nvSpPr>
          <p:cNvPr id="91139" name="Content Placeholder 5">
            <a:extLst>
              <a:ext uri="{FF2B5EF4-FFF2-40B4-BE49-F238E27FC236}">
                <a16:creationId xmlns:a16="http://schemas.microsoft.com/office/drawing/2014/main" id="{C308AF0E-AE42-460E-8C7B-0D99A1139B5A}"/>
              </a:ext>
            </a:extLst>
          </p:cNvPr>
          <p:cNvSpPr>
            <a:spLocks noGrp="1"/>
          </p:cNvSpPr>
          <p:nvPr>
            <p:ph idx="1"/>
          </p:nvPr>
        </p:nvSpPr>
        <p:spPr>
          <a:xfrm>
            <a:off x="152400" y="1600200"/>
            <a:ext cx="8686800" cy="4525963"/>
          </a:xfrm>
        </p:spPr>
        <p:txBody>
          <a:bodyPr rtlCol="0"/>
          <a:lstStyle/>
          <a:p>
            <a:pPr marL="0" indent="0" rtl="0">
              <a:buFont typeface="Arial" panose="020B0604020202020204" pitchFamily="34" charset="0"/>
              <a:buNone/>
              <a:defRPr/>
            </a:pPr>
            <a:r>
              <a:rPr lang="vi" sz="2800" b="1" dirty="0"/>
              <a:t>D.  Xét nghiệm chẩn đoán &amp; Tự xét nghiệm tại nhà</a:t>
            </a:r>
          </a:p>
          <a:p>
            <a:pPr rtl="0">
              <a:defRPr/>
            </a:pPr>
            <a:r>
              <a:rPr lang="vi" sz="2800" dirty="0"/>
              <a:t>Thông tin: </a:t>
            </a:r>
            <a:r>
              <a:rPr lang="vi" sz="2800" dirty="0">
                <a:hlinkClick r:id="rId2"/>
              </a:rPr>
              <a:t>Các xét nghiệm chẩn đoán</a:t>
            </a:r>
            <a:r>
              <a:rPr lang="vi" sz="2800" dirty="0"/>
              <a:t> có thể cho biết liệu quý vị có đang bị nhiễm COVID19 và cần phải tự cô lập hoặc cách ly hay không.</a:t>
            </a:r>
            <a:r>
              <a:rPr lang="vi" sz="2800" dirty="0">
                <a:hlinkClick r:id="rId3"/>
              </a:rPr>
              <a:t>  Bộ dụng cụ tự xét nghiệm</a:t>
            </a:r>
            <a:r>
              <a:rPr lang="vi" sz="2800" dirty="0"/>
              <a:t> tại nhà BinaxNOW là một loại xét nghiệm chẩn đoán.  Xét nghiệm kháng thể sẽ tìm kiếm các kháng thể mà hệ miễn dịch của quý vị tạo ra để đáp ứng với virus gây ra COVID19.  Các xét nghiệm kháng thể không nên được sử dụng để chẩn đoán đang bị nhiễm COVID19.</a:t>
            </a:r>
          </a:p>
          <a:p>
            <a:pPr rtl="0">
              <a:defRPr/>
            </a:pPr>
            <a:endParaRPr lang="en-US" altLang="en-US" sz="2800" dirty="0"/>
          </a:p>
        </p:txBody>
      </p:sp>
      <p:pic>
        <p:nvPicPr>
          <p:cNvPr id="9114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842244BB-B79E-42CC-B00B-D37780BE4E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095F21D9-1158-475F-AFED-BB45AA8227CC}"/>
              </a:ext>
            </a:extLst>
          </p:cNvPr>
          <p:cNvSpPr>
            <a:spLocks noGrp="1"/>
          </p:cNvSpPr>
          <p:nvPr>
            <p:ph type="title"/>
          </p:nvPr>
        </p:nvSpPr>
        <p:spPr/>
        <p:txBody>
          <a:bodyPr rtlCol="0"/>
          <a:lstStyle/>
          <a:p>
            <a:pPr rtl="0"/>
            <a:r>
              <a:rPr lang="vi"/>
              <a:t>Câu Hỏi về Xét Nghiệm &amp; Cách Ly - 20</a:t>
            </a:r>
          </a:p>
        </p:txBody>
      </p:sp>
      <p:sp>
        <p:nvSpPr>
          <p:cNvPr id="92163" name="Content Placeholder 3">
            <a:extLst>
              <a:ext uri="{FF2B5EF4-FFF2-40B4-BE49-F238E27FC236}">
                <a16:creationId xmlns:a16="http://schemas.microsoft.com/office/drawing/2014/main" id="{93A83C67-C93F-4B90-A278-8269C839C215}"/>
              </a:ext>
            </a:extLst>
          </p:cNvPr>
          <p:cNvSpPr>
            <a:spLocks noGrp="1"/>
          </p:cNvSpPr>
          <p:nvPr>
            <p:ph idx="1"/>
          </p:nvPr>
        </p:nvSpPr>
        <p:spPr/>
        <p:txBody>
          <a:bodyPr rtlCol="0"/>
          <a:lstStyle/>
          <a:p>
            <a:pPr marL="0" indent="0" rtl="0">
              <a:buFont typeface="Arial" panose="020B0604020202020204" pitchFamily="34" charset="0"/>
              <a:buNone/>
              <a:defRPr/>
            </a:pPr>
            <a:r>
              <a:rPr lang="vi" sz="2800" dirty="0"/>
              <a:t>Quý vị nên làm gì nếu quý vị đã được chích ngừa và tiếp xúc với người nhiễm COVID19 tại nơi làm việc/nhà tình thương/người thân trong gia đình, v.v.?</a:t>
            </a:r>
          </a:p>
          <a:p>
            <a:pPr lvl="1" rtl="0">
              <a:defRPr/>
            </a:pPr>
            <a:r>
              <a:rPr lang="vi" sz="2400" dirty="0"/>
              <a:t>A.  Xét nghiệm 3-5 ngày sau khi quý vị bị phơi nhiễm</a:t>
            </a:r>
          </a:p>
          <a:p>
            <a:pPr lvl="1" rtl="0">
              <a:defRPr/>
            </a:pPr>
            <a:r>
              <a:rPr lang="vi" sz="2400" dirty="0"/>
              <a:t>B.  Ở nhà, ngay cả khi quý vị không có triệu chứng</a:t>
            </a:r>
          </a:p>
          <a:p>
            <a:pPr lvl="1" rtl="0">
              <a:defRPr/>
            </a:pPr>
            <a:r>
              <a:rPr lang="vi" sz="2400" dirty="0"/>
              <a:t>C.  Đeo khẩu trang ở nơi công cộng trong 14 ngày sau khi quý vị bị phơi nhiễm hoặc đến khi có kết quả xét nghiệm âm tính</a:t>
            </a:r>
          </a:p>
          <a:p>
            <a:pPr lvl="1" rtl="0">
              <a:defRPr/>
            </a:pPr>
            <a:r>
              <a:rPr lang="vi" sz="2400" dirty="0"/>
              <a:t>D.  A &amp; C</a:t>
            </a:r>
          </a:p>
          <a:p>
            <a:pPr rtl="0">
              <a:defRPr/>
            </a:pPr>
            <a:endParaRPr lang="en-US" alt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ED9B2E4A-46CD-4161-A448-D8638ADB2DA5}"/>
              </a:ext>
            </a:extLst>
          </p:cNvPr>
          <p:cNvSpPr>
            <a:spLocks noGrp="1"/>
          </p:cNvSpPr>
          <p:nvPr>
            <p:ph type="title"/>
          </p:nvPr>
        </p:nvSpPr>
        <p:spPr/>
        <p:txBody>
          <a:bodyPr rtlCol="0"/>
          <a:lstStyle/>
          <a:p>
            <a:pPr rtl="0"/>
            <a:r>
              <a:rPr lang="vi"/>
              <a:t>Câu Trả lời về Xét Nghiệm &amp; Cách Ly - 20</a:t>
            </a:r>
          </a:p>
        </p:txBody>
      </p:sp>
      <p:sp>
        <p:nvSpPr>
          <p:cNvPr id="93187" name="Content Placeholder 4">
            <a:extLst>
              <a:ext uri="{FF2B5EF4-FFF2-40B4-BE49-F238E27FC236}">
                <a16:creationId xmlns:a16="http://schemas.microsoft.com/office/drawing/2014/main" id="{3BAD248F-E56A-467A-BE73-8921845C1FFE}"/>
              </a:ext>
            </a:extLst>
          </p:cNvPr>
          <p:cNvSpPr>
            <a:spLocks noGrp="1"/>
          </p:cNvSpPr>
          <p:nvPr>
            <p:ph idx="1"/>
          </p:nvPr>
        </p:nvSpPr>
        <p:spPr/>
        <p:txBody>
          <a:bodyPr rtlCol="0"/>
          <a:lstStyle/>
          <a:p>
            <a:pPr marL="0" indent="0" rtl="0">
              <a:buFont typeface="Arial" panose="020B0604020202020204" pitchFamily="34" charset="0"/>
              <a:buNone/>
              <a:defRPr/>
            </a:pPr>
            <a:r>
              <a:rPr lang="vi" sz="2800" b="1" dirty="0"/>
              <a:t>D.  A &amp; C</a:t>
            </a:r>
          </a:p>
          <a:p>
            <a:pPr rtl="0">
              <a:defRPr/>
            </a:pPr>
            <a:r>
              <a:rPr lang="vi" sz="2800" dirty="0"/>
              <a:t>Thông tin: Nếu quý vị chưa chích ngừa và tiếp xúc với người nhiễm COVID19, quý vị cần </a:t>
            </a:r>
            <a:r>
              <a:rPr lang="vi" sz="2800" dirty="0">
                <a:hlinkClick r:id="rId2"/>
              </a:rPr>
              <a:t>cách ly</a:t>
            </a:r>
            <a:r>
              <a:rPr lang="vi" sz="2800" dirty="0"/>
              <a:t> tại nhà 14 ngày sau lần tiếp xúc cuối cùng với người nhiễm COVID19 và theo dõi bất kỳ triệu chứng nào có thể xuất hiện.  Nếu có thể, hãy tránh xa những người quý vị sống cùng, đặc biệt nếu họ có nguy cơ cao hơn sẽ bị bệnh nặng do COVID19.  Quý vị có thể đi xét nghiệm 5 ngày sau lần tiếp xúc cuối cùng.</a:t>
            </a:r>
          </a:p>
          <a:p>
            <a:pPr rtl="0">
              <a:defRPr/>
            </a:pPr>
            <a:endParaRPr lang="en-US" altLang="en-US" sz="2800" dirty="0"/>
          </a:p>
        </p:txBody>
      </p:sp>
      <p:pic>
        <p:nvPicPr>
          <p:cNvPr id="93188"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EA85CD38-3C20-4CEE-85B2-8DA6EFDCE3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D287154F-140A-4C27-8F3C-9805A1FB79C7}"/>
              </a:ext>
            </a:extLst>
          </p:cNvPr>
          <p:cNvSpPr>
            <a:spLocks noGrp="1"/>
          </p:cNvSpPr>
          <p:nvPr>
            <p:ph type="title"/>
          </p:nvPr>
        </p:nvSpPr>
        <p:spPr/>
        <p:txBody>
          <a:bodyPr rtlCol="0"/>
          <a:lstStyle/>
          <a:p>
            <a:pPr rtl="0"/>
            <a:r>
              <a:rPr lang="vi"/>
              <a:t>Câu Hỏi về Xét Nghiệm &amp; Cách Ly - 30</a:t>
            </a:r>
          </a:p>
        </p:txBody>
      </p:sp>
      <p:sp>
        <p:nvSpPr>
          <p:cNvPr id="94211" name="Content Placeholder 3">
            <a:extLst>
              <a:ext uri="{FF2B5EF4-FFF2-40B4-BE49-F238E27FC236}">
                <a16:creationId xmlns:a16="http://schemas.microsoft.com/office/drawing/2014/main" id="{8D99575E-0D76-4E97-92D3-365C2BEAB118}"/>
              </a:ext>
            </a:extLst>
          </p:cNvPr>
          <p:cNvSpPr>
            <a:spLocks noGrp="1"/>
          </p:cNvSpPr>
          <p:nvPr>
            <p:ph idx="1"/>
          </p:nvPr>
        </p:nvSpPr>
        <p:spPr/>
        <p:txBody>
          <a:bodyPr rtlCol="0"/>
          <a:lstStyle/>
          <a:p>
            <a:pPr marL="0" indent="0" rtl="0">
              <a:buFont typeface="Arial" panose="020B0604020202020204" pitchFamily="34" charset="0"/>
              <a:buNone/>
              <a:defRPr/>
            </a:pPr>
            <a:r>
              <a:rPr lang="vi"/>
              <a:t>Đúng hay sai: Nếu đã chích ngừa và có kết quả dương tính với COVID19, quý vị cần phải tự cô lập tại nhà ngay cả khi không có triệu chứng nào.</a:t>
            </a:r>
          </a:p>
          <a:p>
            <a:pPr rtl="0">
              <a:defRPr/>
            </a:pPr>
            <a:endParaRPr lang="en-US"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BB1DA65E-BB37-4262-8A1B-1C731724D994}"/>
              </a:ext>
            </a:extLst>
          </p:cNvPr>
          <p:cNvSpPr>
            <a:spLocks noGrp="1"/>
          </p:cNvSpPr>
          <p:nvPr>
            <p:ph type="title"/>
          </p:nvPr>
        </p:nvSpPr>
        <p:spPr/>
        <p:txBody>
          <a:bodyPr rtlCol="0"/>
          <a:lstStyle/>
          <a:p>
            <a:pPr rtl="0"/>
            <a:r>
              <a:rPr lang="vi"/>
              <a:t>Câu Trả lời về Xét Nghiệm &amp; Cách Ly - 30</a:t>
            </a:r>
          </a:p>
        </p:txBody>
      </p:sp>
      <p:sp>
        <p:nvSpPr>
          <p:cNvPr id="95235" name="Content Placeholder 4">
            <a:extLst>
              <a:ext uri="{FF2B5EF4-FFF2-40B4-BE49-F238E27FC236}">
                <a16:creationId xmlns:a16="http://schemas.microsoft.com/office/drawing/2014/main" id="{2D99E59E-EE38-409F-B6BC-68C892FC6F31}"/>
              </a:ext>
            </a:extLst>
          </p:cNvPr>
          <p:cNvSpPr>
            <a:spLocks noGrp="1"/>
          </p:cNvSpPr>
          <p:nvPr>
            <p:ph idx="1"/>
          </p:nvPr>
        </p:nvSpPr>
        <p:spPr/>
        <p:txBody>
          <a:bodyPr rtlCol="0"/>
          <a:lstStyle/>
          <a:p>
            <a:pPr marL="0" indent="0" rtl="0">
              <a:buFont typeface="Arial" panose="020B0604020202020204" pitchFamily="34" charset="0"/>
              <a:buNone/>
              <a:defRPr/>
            </a:pPr>
            <a:r>
              <a:rPr lang="vi" b="1"/>
              <a:t>ĐÚNG</a:t>
            </a:r>
            <a:r>
              <a:rPr lang="vi"/>
              <a:t>.</a:t>
            </a:r>
          </a:p>
          <a:p>
            <a:pPr rtl="0">
              <a:defRPr/>
            </a:pPr>
            <a:r>
              <a:rPr lang="vi"/>
              <a:t>Thông tin: Bất kể có triệu chứng hay không, nếu quý vị đã được chích ngừa và có kết quả dương tính với COVID19, quý vị cần </a:t>
            </a:r>
            <a:r>
              <a:rPr lang="vi">
                <a:hlinkClick r:id="rId2"/>
              </a:rPr>
              <a:t>tự cô lập bản thân</a:t>
            </a:r>
            <a:r>
              <a:rPr lang="vi"/>
              <a:t> trong 10 ngày tại nhà.  Đối với những người chưa chích ngừa, quý vị cũng nên tự cô lập trong 10 ngày kể từ khi các triệu chứng xuất hiện lần đầu tiên hoặc kể từ khi có kết quả xét nghiệm COVID19 dương tính. </a:t>
            </a:r>
          </a:p>
        </p:txBody>
      </p:sp>
      <p:pic>
        <p:nvPicPr>
          <p:cNvPr id="95236"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287F481C-C668-406B-9E1B-D26E075BAB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EEC50C20-CE72-4256-B1B7-B6DF013B3A61}"/>
              </a:ext>
            </a:extLst>
          </p:cNvPr>
          <p:cNvSpPr>
            <a:spLocks noGrp="1"/>
          </p:cNvSpPr>
          <p:nvPr>
            <p:ph type="title"/>
          </p:nvPr>
        </p:nvSpPr>
        <p:spPr/>
        <p:txBody>
          <a:bodyPr rtlCol="0"/>
          <a:lstStyle/>
          <a:p>
            <a:pPr rtl="0"/>
            <a:r>
              <a:rPr lang="vi" sz="3600" dirty="0"/>
              <a:t>Câu Hỏi về Xét Nghiệm &amp; Cách Ly - 40</a:t>
            </a:r>
          </a:p>
        </p:txBody>
      </p:sp>
      <p:sp>
        <p:nvSpPr>
          <p:cNvPr id="96259" name="Content Placeholder 3">
            <a:extLst>
              <a:ext uri="{FF2B5EF4-FFF2-40B4-BE49-F238E27FC236}">
                <a16:creationId xmlns:a16="http://schemas.microsoft.com/office/drawing/2014/main" id="{FCE03A73-55BC-4DF2-9AA8-FB5BEAF6041E}"/>
              </a:ext>
            </a:extLst>
          </p:cNvPr>
          <p:cNvSpPr>
            <a:spLocks noGrp="1"/>
          </p:cNvSpPr>
          <p:nvPr>
            <p:ph idx="1"/>
          </p:nvPr>
        </p:nvSpPr>
        <p:spPr>
          <a:xfrm>
            <a:off x="152400" y="1524000"/>
            <a:ext cx="8686800" cy="4602163"/>
          </a:xfrm>
        </p:spPr>
        <p:txBody>
          <a:bodyPr rtlCol="0"/>
          <a:lstStyle/>
          <a:p>
            <a:pPr marL="0" indent="0" rtl="0">
              <a:buFont typeface="Arial" panose="020B0604020202020204" pitchFamily="34" charset="0"/>
              <a:buNone/>
              <a:defRPr/>
            </a:pPr>
            <a:r>
              <a:rPr lang="vi" sz="2400" dirty="0"/>
              <a:t>Quý vị nên làm gì nếu con quý vị bị sổ mũi và ho?</a:t>
            </a:r>
          </a:p>
          <a:p>
            <a:pPr lvl="1" rtl="0">
              <a:defRPr/>
            </a:pPr>
            <a:r>
              <a:rPr lang="vi" sz="2400" dirty="0"/>
              <a:t>A.  Để trẻ ở nhà nếu trẻ </a:t>
            </a:r>
            <a:r>
              <a:rPr lang="vi" sz="2400" u="sng" dirty="0"/>
              <a:t>đã</a:t>
            </a:r>
            <a:r>
              <a:rPr lang="vi" sz="2400" dirty="0"/>
              <a:t> tiếp xúc gần với người nhiễm COVID19 trong 14 ngày qua và yêu cầu đánh giá y tế và/hoặc xét nghiệm</a:t>
            </a:r>
          </a:p>
          <a:p>
            <a:pPr lvl="1" rtl="0">
              <a:defRPr/>
            </a:pPr>
            <a:r>
              <a:rPr lang="vi" sz="2400" dirty="0"/>
              <a:t>B.  Để trẻ ở nhà nếu trẻ </a:t>
            </a:r>
            <a:r>
              <a:rPr lang="vi" sz="2400" u="sng" dirty="0"/>
              <a:t>không</a:t>
            </a:r>
            <a:r>
              <a:rPr lang="vi" sz="2400" dirty="0"/>
              <a:t> tiếp xúc gần với người nhiễm COVID19 trong 14 ngày qua và làm xét nghiệm.  Nếu kết quả xét nghiệm âm tính, các em có thể trở lại trường học ngay cả khi vẫn còn các triệu chứng.</a:t>
            </a:r>
          </a:p>
          <a:p>
            <a:pPr lvl="1" rtl="0">
              <a:defRPr/>
            </a:pPr>
            <a:r>
              <a:rPr lang="vi" sz="2400" dirty="0"/>
              <a:t>C.  Nếu xét nghiệm dương tính, trẻ nên tự cô lập tại nhà 10 ngày sau khi các triệu chứng bắt đầu và cho đến khi các triệu chứng được cải thiện và hết sốt trong 24 giờ mà không cần dùng thuốc</a:t>
            </a:r>
          </a:p>
          <a:p>
            <a:pPr lvl="1" rtl="0">
              <a:defRPr/>
            </a:pPr>
            <a:r>
              <a:rPr lang="vi" sz="2400" dirty="0"/>
              <a:t>D.  A &amp; C</a:t>
            </a:r>
          </a:p>
          <a:p>
            <a:pPr rtl="0">
              <a:defRPr/>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2D51EFC-7462-4B1D-863D-650FA366D0A5}"/>
              </a:ext>
            </a:extLst>
          </p:cNvPr>
          <p:cNvSpPr>
            <a:spLocks noGrp="1"/>
          </p:cNvSpPr>
          <p:nvPr>
            <p:ph type="title"/>
          </p:nvPr>
        </p:nvSpPr>
        <p:spPr/>
        <p:txBody>
          <a:bodyPr rtlCol="0"/>
          <a:lstStyle/>
          <a:p>
            <a:pPr rtl="0" eaLnBrk="1" hangingPunct="1"/>
            <a:r>
              <a:rPr lang="vi"/>
              <a:t>Câu Hỏi về Bệnh Tật - 20</a:t>
            </a:r>
          </a:p>
        </p:txBody>
      </p:sp>
      <p:sp>
        <p:nvSpPr>
          <p:cNvPr id="12291" name="Content Placeholder 2">
            <a:extLst>
              <a:ext uri="{FF2B5EF4-FFF2-40B4-BE49-F238E27FC236}">
                <a16:creationId xmlns:a16="http://schemas.microsoft.com/office/drawing/2014/main" id="{095F80B9-E944-4236-99D7-40B952BFE48C}"/>
              </a:ext>
            </a:extLst>
          </p:cNvPr>
          <p:cNvSpPr>
            <a:spLocks noGrp="1"/>
          </p:cNvSpPr>
          <p:nvPr>
            <p:ph idx="1"/>
          </p:nvPr>
        </p:nvSpPr>
        <p:spPr/>
        <p:txBody>
          <a:bodyPr rtlCol="0"/>
          <a:lstStyle/>
          <a:p>
            <a:pPr marL="0" indent="0" rtl="0">
              <a:buFont typeface="Arial" panose="020B0604020202020204" pitchFamily="34" charset="0"/>
              <a:buNone/>
            </a:pPr>
            <a:r>
              <a:rPr lang="vi"/>
              <a:t>Nếu quý vị đã từng bị COVID19, quý vị không thể bị tái nhiễm.  </a:t>
            </a:r>
          </a:p>
          <a:p>
            <a:pPr lvl="1" rtl="0"/>
            <a:r>
              <a:rPr lang="vi"/>
              <a:t>A.  Đúng</a:t>
            </a:r>
          </a:p>
          <a:p>
            <a:pPr lvl="1" rtl="0"/>
            <a:r>
              <a:rPr lang="vi"/>
              <a:t>B.  Sai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D15CE857-FADB-4326-B42F-E9294B5C9265}"/>
              </a:ext>
            </a:extLst>
          </p:cNvPr>
          <p:cNvSpPr>
            <a:spLocks noGrp="1"/>
          </p:cNvSpPr>
          <p:nvPr>
            <p:ph type="title"/>
          </p:nvPr>
        </p:nvSpPr>
        <p:spPr/>
        <p:txBody>
          <a:bodyPr rtlCol="0"/>
          <a:lstStyle/>
          <a:p>
            <a:pPr rtl="0"/>
            <a:r>
              <a:rPr lang="vi"/>
              <a:t>Câu Trả lời về Xét Nghiệm &amp; Cách Ly - 40</a:t>
            </a:r>
          </a:p>
        </p:txBody>
      </p:sp>
      <p:sp>
        <p:nvSpPr>
          <p:cNvPr id="97283" name="Content Placeholder 4">
            <a:extLst>
              <a:ext uri="{FF2B5EF4-FFF2-40B4-BE49-F238E27FC236}">
                <a16:creationId xmlns:a16="http://schemas.microsoft.com/office/drawing/2014/main" id="{3B3E7485-D558-4695-9BF0-41BE779AD342}"/>
              </a:ext>
            </a:extLst>
          </p:cNvPr>
          <p:cNvSpPr>
            <a:spLocks noGrp="1"/>
          </p:cNvSpPr>
          <p:nvPr>
            <p:ph idx="1"/>
          </p:nvPr>
        </p:nvSpPr>
        <p:spPr/>
        <p:txBody>
          <a:bodyPr rtlCol="0"/>
          <a:lstStyle/>
          <a:p>
            <a:pPr marL="0" indent="0" rtl="0">
              <a:buFont typeface="Arial" panose="020B0604020202020204" pitchFamily="34" charset="0"/>
              <a:buNone/>
              <a:defRPr/>
            </a:pPr>
            <a:r>
              <a:rPr lang="vi" sz="2000" b="1"/>
              <a:t>D.  A &amp; C</a:t>
            </a:r>
          </a:p>
          <a:p>
            <a:pPr rtl="0">
              <a:defRPr/>
            </a:pPr>
            <a:r>
              <a:rPr lang="vi" sz="2000"/>
              <a:t>Thông tin: Nếu trẻ </a:t>
            </a:r>
            <a:r>
              <a:rPr lang="vi" sz="2000" u="sng"/>
              <a:t>không</a:t>
            </a:r>
            <a:r>
              <a:rPr lang="vi" sz="2000"/>
              <a:t> tiếp xúc với người nhiễm COVID-19 trong 14 ngày qua: hãy nghỉ học </a:t>
            </a:r>
            <a:r>
              <a:rPr lang="vi" sz="2000">
                <a:hlinkClick r:id="rId2"/>
              </a:rPr>
              <a:t>ở nhà</a:t>
            </a:r>
            <a:r>
              <a:rPr lang="vi" sz="2000"/>
              <a:t> và làm xét nghiệm</a:t>
            </a:r>
          </a:p>
          <a:p>
            <a:pPr lvl="1" rtl="0">
              <a:defRPr/>
            </a:pPr>
            <a:r>
              <a:rPr lang="vi" sz="2000"/>
              <a:t>Nếu kết quả âm tính: trở lại trường học sau khi các triệu chứng được cải thiện và hết sốt trong 24 giờ mà không cần dùng thuốc</a:t>
            </a:r>
          </a:p>
          <a:p>
            <a:pPr lvl="1" rtl="0">
              <a:defRPr/>
            </a:pPr>
            <a:r>
              <a:rPr lang="vi" sz="2000"/>
              <a:t>Nếu dương tính: cô lập tại nhà trong 10 ngày sau khi các triệu chứng bắt đầu và cho đến khi các triệu chứng cải thiện và hết sốt trong 24 giờ mà không cần dùng thuốc</a:t>
            </a:r>
          </a:p>
          <a:p>
            <a:pPr rtl="0">
              <a:defRPr/>
            </a:pPr>
            <a:r>
              <a:rPr lang="vi" sz="2000"/>
              <a:t>Nếu trẻ đã tiếp xúc với ai đó nhiễm COVID-19 trong 14 ngày qua</a:t>
            </a:r>
          </a:p>
          <a:p>
            <a:pPr lvl="1" rtl="0">
              <a:defRPr/>
            </a:pPr>
            <a:r>
              <a:rPr lang="vi" sz="2000"/>
              <a:t>Tiếp tục ở nhà; tiến hành đánh giá y tế và/hoặc xét nghiệm</a:t>
            </a:r>
          </a:p>
          <a:p>
            <a:pPr rtl="0">
              <a:defRPr/>
            </a:pPr>
            <a:r>
              <a:rPr lang="vi" sz="2000"/>
              <a:t>Nếu quý vị không có bác sĩ hoặc phòng khám riêng, quý vị có thể gọi 2-1-1 hoặc phòng khám Multnomah County Primary Care theo số 503-988-5558</a:t>
            </a:r>
          </a:p>
          <a:p>
            <a:pPr rtl="0">
              <a:defRPr/>
            </a:pPr>
            <a:r>
              <a:rPr lang="vi" sz="2000" u="sng">
                <a:hlinkClick r:id="rId3"/>
              </a:rPr>
              <a:t>Thông tin thêm</a:t>
            </a:r>
            <a:endParaRPr lang="en-US" altLang="en-US" sz="2000" dirty="0"/>
          </a:p>
          <a:p>
            <a:pPr rtl="0">
              <a:defRPr/>
            </a:pPr>
            <a:endParaRPr lang="en-US" altLang="en-US" dirty="0"/>
          </a:p>
        </p:txBody>
      </p:sp>
      <p:pic>
        <p:nvPicPr>
          <p:cNvPr id="9728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3374086-8631-4D81-8466-750A781181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6569150-53C5-4C09-8088-EDE94120DD9A}"/>
              </a:ext>
            </a:extLst>
          </p:cNvPr>
          <p:cNvSpPr>
            <a:spLocks noGrp="1"/>
          </p:cNvSpPr>
          <p:nvPr>
            <p:ph type="title"/>
          </p:nvPr>
        </p:nvSpPr>
        <p:spPr/>
        <p:txBody>
          <a:bodyPr rtlCol="0"/>
          <a:lstStyle/>
          <a:p>
            <a:pPr rtl="0" eaLnBrk="1" hangingPunct="1"/>
            <a:r>
              <a:rPr lang="vi"/>
              <a:t>Câu Trả Lời về Bệnh Tật - 20 </a:t>
            </a:r>
          </a:p>
        </p:txBody>
      </p:sp>
      <p:sp>
        <p:nvSpPr>
          <p:cNvPr id="14339" name="Content Placeholder 3">
            <a:extLst>
              <a:ext uri="{FF2B5EF4-FFF2-40B4-BE49-F238E27FC236}">
                <a16:creationId xmlns:a16="http://schemas.microsoft.com/office/drawing/2014/main" id="{4AC857E1-C3F8-43D9-8D63-5F997A9FA7E6}"/>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a:t>A</a:t>
            </a:r>
            <a:r>
              <a:rPr lang="vi" b="1"/>
              <a:t>.  SAI</a:t>
            </a:r>
          </a:p>
          <a:p>
            <a:pPr rtl="0" eaLnBrk="1" hangingPunct="1">
              <a:defRPr/>
            </a:pPr>
            <a:r>
              <a:rPr lang="vi"/>
              <a:t>Thông tin: </a:t>
            </a:r>
            <a:r>
              <a:rPr lang="vi">
                <a:hlinkClick r:id="rId3"/>
              </a:rPr>
              <a:t>Các bằng chứng hiện tại </a:t>
            </a:r>
            <a:r>
              <a:rPr lang="vi"/>
              <a:t>cho thấy việc tái nhiễm virus COVID19 không phổ biến trong 6-8 tháng sau lần nhiễm đầu tiên.  Tuy nhiên, các chuyên gia không biết chắc chắn khả năng bảo vệ này kéo dài trong bao lâu và một người vẫn có thể bị nhiễm COVID nhiều lần. Khả năng tái nhiễm sẽ tăng lên đối với những người chưa được chích ngừa.</a:t>
            </a:r>
          </a:p>
          <a:p>
            <a:pPr rtl="0" eaLnBrk="1" hangingPunct="1">
              <a:defRPr/>
            </a:pPr>
            <a:endParaRPr lang="en-US" altLang="en-US" dirty="0"/>
          </a:p>
        </p:txBody>
      </p:sp>
      <p:pic>
        <p:nvPicPr>
          <p:cNvPr id="1434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CD9BBEB-EDB0-4226-AF3E-99AC156A04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FACC25F-0718-4B08-9B09-0A1FF695B625}"/>
              </a:ext>
            </a:extLst>
          </p:cNvPr>
          <p:cNvSpPr>
            <a:spLocks noGrp="1"/>
          </p:cNvSpPr>
          <p:nvPr>
            <p:ph type="title"/>
          </p:nvPr>
        </p:nvSpPr>
        <p:spPr/>
        <p:txBody>
          <a:bodyPr rtlCol="0"/>
          <a:lstStyle/>
          <a:p>
            <a:pPr rtl="0" eaLnBrk="1" hangingPunct="1"/>
            <a:r>
              <a:rPr lang="vi"/>
              <a:t>Câu Hỏi về Bệnh Tật - 30</a:t>
            </a:r>
          </a:p>
        </p:txBody>
      </p:sp>
      <p:sp>
        <p:nvSpPr>
          <p:cNvPr id="16387" name="Content Placeholder 2">
            <a:extLst>
              <a:ext uri="{FF2B5EF4-FFF2-40B4-BE49-F238E27FC236}">
                <a16:creationId xmlns:a16="http://schemas.microsoft.com/office/drawing/2014/main" id="{4E4B98E1-C326-461B-A8AB-A1ECAF387354}"/>
              </a:ext>
            </a:extLst>
          </p:cNvPr>
          <p:cNvSpPr>
            <a:spLocks noGrp="1"/>
          </p:cNvSpPr>
          <p:nvPr>
            <p:ph idx="1"/>
          </p:nvPr>
        </p:nvSpPr>
        <p:spPr/>
        <p:txBody>
          <a:bodyPr rtlCol="0"/>
          <a:lstStyle/>
          <a:p>
            <a:pPr marL="0" indent="0" rtl="0" eaLnBrk="1" hangingPunct="1">
              <a:buFont typeface="Arial" panose="020B0604020202020204" pitchFamily="34" charset="0"/>
              <a:buNone/>
            </a:pPr>
            <a:r>
              <a:rPr lang="vi"/>
              <a:t>Đúng hay Sai: Các triệu chứng COVID19 có thể kéo dài hàng tuần và thậm chí hàng tháng.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A0D2481-0297-489A-BA8A-6F67633CEFFE}"/>
              </a:ext>
            </a:extLst>
          </p:cNvPr>
          <p:cNvSpPr>
            <a:spLocks noGrp="1"/>
          </p:cNvSpPr>
          <p:nvPr>
            <p:ph type="title"/>
          </p:nvPr>
        </p:nvSpPr>
        <p:spPr/>
        <p:txBody>
          <a:bodyPr rtlCol="0"/>
          <a:lstStyle/>
          <a:p>
            <a:pPr rtl="0" eaLnBrk="1" hangingPunct="1"/>
            <a:r>
              <a:rPr lang="vi"/>
              <a:t>Câu Trả Lời về Bệnh Tật - 30 </a:t>
            </a:r>
          </a:p>
        </p:txBody>
      </p:sp>
      <p:sp>
        <p:nvSpPr>
          <p:cNvPr id="18435" name="Content Placeholder 3">
            <a:extLst>
              <a:ext uri="{FF2B5EF4-FFF2-40B4-BE49-F238E27FC236}">
                <a16:creationId xmlns:a16="http://schemas.microsoft.com/office/drawing/2014/main" id="{95551395-777A-4CB1-8144-555E85DFF6FF}"/>
              </a:ext>
            </a:extLst>
          </p:cNvPr>
          <p:cNvSpPr>
            <a:spLocks noGrp="1"/>
          </p:cNvSpPr>
          <p:nvPr>
            <p:ph idx="1"/>
          </p:nvPr>
        </p:nvSpPr>
        <p:spPr/>
        <p:txBody>
          <a:bodyPr rtlCol="0"/>
          <a:lstStyle/>
          <a:p>
            <a:pPr marL="0" indent="0" rtl="0" eaLnBrk="1" hangingPunct="1">
              <a:buFont typeface="Arial" panose="020B0604020202020204" pitchFamily="34" charset="0"/>
              <a:buNone/>
              <a:defRPr/>
            </a:pPr>
            <a:r>
              <a:rPr lang="vi" b="1"/>
              <a:t>ĐÚNG</a:t>
            </a:r>
            <a:r>
              <a:rPr lang="vi"/>
              <a:t>.</a:t>
            </a:r>
          </a:p>
          <a:p>
            <a:pPr rtl="0" eaLnBrk="1" hangingPunct="1">
              <a:defRPr/>
            </a:pPr>
            <a:r>
              <a:rPr lang="vi"/>
              <a:t>Thông tin: </a:t>
            </a:r>
            <a:r>
              <a:rPr lang="vi">
                <a:hlinkClick r:id="rId3"/>
              </a:rPr>
              <a:t>COVID kéo dài </a:t>
            </a:r>
            <a:r>
              <a:rPr lang="vi"/>
              <a:t>bao gồm một loạt các triệu chứng có thể kéo dài vài tuần hoặc vài tháng sau lần nhiễm COVID đầu tiên.  Các triệu chứng có thể bao gồm mệt mỏi, sương mù não, mất khứu giác, thay đổi tâm trạng và đau khớp hoặc đau cơ.</a:t>
            </a:r>
          </a:p>
          <a:p>
            <a:pPr rtl="0" eaLnBrk="1" hangingPunct="1">
              <a:defRPr/>
            </a:pPr>
            <a:endParaRPr lang="en-US" altLang="en-US" dirty="0"/>
          </a:p>
        </p:txBody>
      </p:sp>
      <p:pic>
        <p:nvPicPr>
          <p:cNvPr id="1843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A26A076-C4D3-4842-93E6-E15E39F8A4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EC3B554-93F7-42B3-AC93-633D61CF67A1}"/>
              </a:ext>
            </a:extLst>
          </p:cNvPr>
          <p:cNvSpPr>
            <a:spLocks noGrp="1"/>
          </p:cNvSpPr>
          <p:nvPr>
            <p:ph type="title"/>
          </p:nvPr>
        </p:nvSpPr>
        <p:spPr/>
        <p:txBody>
          <a:bodyPr rtlCol="0"/>
          <a:lstStyle/>
          <a:p>
            <a:pPr rtl="0" eaLnBrk="1" hangingPunct="1"/>
            <a:r>
              <a:rPr lang="vi"/>
              <a:t>Câu Hỏi về Bệnh Tật - 40</a:t>
            </a:r>
          </a:p>
        </p:txBody>
      </p:sp>
      <p:sp>
        <p:nvSpPr>
          <p:cNvPr id="20483" name="Content Placeholder 2">
            <a:extLst>
              <a:ext uri="{FF2B5EF4-FFF2-40B4-BE49-F238E27FC236}">
                <a16:creationId xmlns:a16="http://schemas.microsoft.com/office/drawing/2014/main" id="{7E6D176C-FC47-4E37-A060-BC98FF3591A0}"/>
              </a:ext>
            </a:extLst>
          </p:cNvPr>
          <p:cNvSpPr>
            <a:spLocks noGrp="1"/>
          </p:cNvSpPr>
          <p:nvPr>
            <p:ph idx="1"/>
          </p:nvPr>
        </p:nvSpPr>
        <p:spPr/>
        <p:txBody>
          <a:bodyPr rtlCol="0"/>
          <a:lstStyle/>
          <a:p>
            <a:pPr marL="0" indent="0" rtl="0">
              <a:buFont typeface="Arial" panose="020B0604020202020204" pitchFamily="34" charset="0"/>
              <a:buNone/>
            </a:pPr>
            <a:r>
              <a:rPr lang="vi"/>
              <a:t>Các kháng thể đơn dòng có thể có sẵn như là một phương pháp điều trị COVID19 cho những người đã có kết quả xét nghiệm dương tính với COVID19 và: </a:t>
            </a:r>
          </a:p>
          <a:p>
            <a:pPr lvl="1" rtl="0"/>
            <a:r>
              <a:rPr lang="vi"/>
              <a:t>A.  Trên 12 tuổi và nặng hơn 88 pound</a:t>
            </a:r>
          </a:p>
          <a:p>
            <a:pPr lvl="1" rtl="0"/>
            <a:r>
              <a:rPr lang="vi"/>
              <a:t>B.  Có các triệu chứng COVID nhẹ hoặc trung bình</a:t>
            </a:r>
          </a:p>
          <a:p>
            <a:pPr lvl="1" rtl="0"/>
            <a:r>
              <a:rPr lang="vi"/>
              <a:t>C.  Được coi là có nguy cơ cao phải nhập viện vì COVID</a:t>
            </a:r>
          </a:p>
          <a:p>
            <a:pPr lvl="1" rtl="0"/>
            <a:r>
              <a:rPr lang="vi"/>
              <a:t>D.  Tất cả các mục ở trên</a:t>
            </a: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3484</Words>
  <Application>Microsoft Office PowerPoint</Application>
  <PresentationFormat>Presentación en pantalla (4:3)</PresentationFormat>
  <Paragraphs>255</Paragraphs>
  <Slides>50</Slides>
  <Notes>42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50</vt:i4>
      </vt:variant>
    </vt:vector>
  </HeadingPairs>
  <TitlesOfParts>
    <vt:vector size="54" baseType="lpstr">
      <vt:lpstr>Arial</vt:lpstr>
      <vt:lpstr>Calibri</vt:lpstr>
      <vt:lpstr>Times New Roman</vt:lpstr>
      <vt:lpstr>Office Theme</vt:lpstr>
      <vt:lpstr>Presentación de PowerPoint</vt:lpstr>
      <vt:lpstr>Presentación de PowerPoint</vt:lpstr>
      <vt:lpstr>Câu Hỏi về Bệnh Tật - 10</vt:lpstr>
      <vt:lpstr>Câu Trả Lời về Bệnh Tật - 10 </vt:lpstr>
      <vt:lpstr>Câu Hỏi về Bệnh Tật - 20</vt:lpstr>
      <vt:lpstr>Câu Trả Lời về Bệnh Tật - 20 </vt:lpstr>
      <vt:lpstr>Câu Hỏi về Bệnh Tật - 30</vt:lpstr>
      <vt:lpstr>Câu Trả Lời về Bệnh Tật - 30 </vt:lpstr>
      <vt:lpstr>Câu Hỏi về Bệnh Tật - 40</vt:lpstr>
      <vt:lpstr>Câu Trả Lời về Bệnh Tật - 40 </vt:lpstr>
      <vt:lpstr>Câu Hỏi về Cách Thức Vắc-xin Hoạt Động - 10</vt:lpstr>
      <vt:lpstr>Câu Trả Lời về Cách Thức Vắc-xin Hoạt Động - 10 </vt:lpstr>
      <vt:lpstr>Câu Hỏi về Cách Thức Vắc-xin Hoạt Động - 20</vt:lpstr>
      <vt:lpstr>Câu Trả Lời về Cách Thức Vắc-xin Hoạt Động - 20 </vt:lpstr>
      <vt:lpstr>Câu Hỏi về Cách Thức Vắc-xin Hoạt Động - 30</vt:lpstr>
      <vt:lpstr>Câu Trả Lời về Cách Thức Vắc-xin Hoạt Động - 30 </vt:lpstr>
      <vt:lpstr>Câu Hỏi về Cách Thức Vắc-xin Hoạt Động - 40</vt:lpstr>
      <vt:lpstr>Câu Trả Lời về Cách Thức Vắc-xin Hoạt Động - 40 </vt:lpstr>
      <vt:lpstr>Câu Hỏi về Phát Triển Vắc-xin - 10</vt:lpstr>
      <vt:lpstr>Câu Trả Lời về Phát Triển Vắc-xin - 10 </vt:lpstr>
      <vt:lpstr>Câu Hỏi về Phát Triển Vắc-xin - 20</vt:lpstr>
      <vt:lpstr>Câu Trả Lời về Phát Triển Vắc-xin - 20 </vt:lpstr>
      <vt:lpstr>Câu Hỏi về Phát Triển Vắc-xin - 30</vt:lpstr>
      <vt:lpstr>Câu Trả Lời về Phát Triển Vắc-xin - 30 </vt:lpstr>
      <vt:lpstr>Câu Hỏi về Phát Triển Vắc-xin - 40</vt:lpstr>
      <vt:lpstr>Câu Trả Lời về Phát Triển Vắc-xin - 40 </vt:lpstr>
      <vt:lpstr>Câu Hỏi về Khi Nào Cần Chích Ngừa - 10</vt:lpstr>
      <vt:lpstr>Câu Trả Lời về Khi Nào Cần Chích Ngừa - 10 </vt:lpstr>
      <vt:lpstr>Câu Hỏi về Khi Nào Cần Chích Ngừa - 20</vt:lpstr>
      <vt:lpstr>Câu Trả Lời về Khi Nào Cần Chích Ngừa - 20 </vt:lpstr>
      <vt:lpstr>Câu Hỏi về Khi Nào Cần Chích Ngừa - 30</vt:lpstr>
      <vt:lpstr>Câu Trả Lời về Khi Nào Cần Chích Ngừa - 30 </vt:lpstr>
      <vt:lpstr>Câu Hỏi về Khi Nào Cần Chích Ngừa - 40</vt:lpstr>
      <vt:lpstr>Câu Trả Lời về Khi Nào Cần Chích Ngừa - 40 </vt:lpstr>
      <vt:lpstr>Câu Hỏi về Sau Khi Chích Ngừa - 10</vt:lpstr>
      <vt:lpstr>Câu Trả Lời về Sau Khi Chích Ngừa - 10 </vt:lpstr>
      <vt:lpstr>Câu Hỏi về Sau Khi Chích Ngừa - 20</vt:lpstr>
      <vt:lpstr>Câu Trả Lời về Sau Khi Chích Ngừa - 20 </vt:lpstr>
      <vt:lpstr>Câu Hỏi về Sau Khi Chích Ngừa - 30</vt:lpstr>
      <vt:lpstr>Câu Trả Lời về Sau Khi Chích Ngừa - 30 </vt:lpstr>
      <vt:lpstr>Câu Hỏi về Sau Khi Chích Ngừa - 40</vt:lpstr>
      <vt:lpstr>Câu Trả Lời về Sau Khi Chích Ngừa - 40 </vt:lpstr>
      <vt:lpstr>Câu Hỏi về Xét Nghiệm &amp; Cách Ly - 10</vt:lpstr>
      <vt:lpstr>Câu Trả lời về Xét Nghiệm &amp; Cách Ly - 10</vt:lpstr>
      <vt:lpstr>Câu Hỏi về Xét Nghiệm &amp; Cách Ly - 20</vt:lpstr>
      <vt:lpstr>Câu Trả lời về Xét Nghiệm &amp; Cách Ly - 20</vt:lpstr>
      <vt:lpstr>Câu Hỏi về Xét Nghiệm &amp; Cách Ly - 30</vt:lpstr>
      <vt:lpstr>Câu Trả lời về Xét Nghiệm &amp; Cách Ly - 30</vt:lpstr>
      <vt:lpstr>Câu Hỏi về Xét Nghiệm &amp; Cách Ly - 40</vt:lpstr>
      <vt:lpstr>Câu Trả lời về Xét Nghiệm &amp; Cách Ly - 40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2021-10-14T15:41:54Z</dcterms:created>
  <dcterms:modified xsi:type="dcterms:W3CDTF">2021-10-15T08:44:00Z</dcterms:modified>
  <cp:category/>
</cp:coreProperties>
</file>