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notesMasterIdLst>
    <p:notesMasterId r:id="rId22"/>
  </p:notesMasterIdLst>
  <p:handoutMasterIdLst>
    <p:handoutMasterId r:id="rId23"/>
  </p:handoutMasterIdLst>
  <p:sldIdLst>
    <p:sldId id="256" r:id="rId2"/>
    <p:sldId id="294" r:id="rId3"/>
    <p:sldId id="384" r:id="rId4"/>
    <p:sldId id="353" r:id="rId5"/>
    <p:sldId id="345" r:id="rId6"/>
    <p:sldId id="381" r:id="rId7"/>
    <p:sldId id="356" r:id="rId8"/>
    <p:sldId id="358" r:id="rId9"/>
    <p:sldId id="355" r:id="rId10"/>
    <p:sldId id="382" r:id="rId11"/>
    <p:sldId id="366" r:id="rId12"/>
    <p:sldId id="361" r:id="rId13"/>
    <p:sldId id="362" r:id="rId14"/>
    <p:sldId id="363" r:id="rId15"/>
    <p:sldId id="364" r:id="rId16"/>
    <p:sldId id="383" r:id="rId17"/>
    <p:sldId id="374" r:id="rId18"/>
    <p:sldId id="373" r:id="rId19"/>
    <p:sldId id="379" r:id="rId20"/>
    <p:sldId id="38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"/>
    <p:restoredTop sz="80720"/>
  </p:normalViewPr>
  <p:slideViewPr>
    <p:cSldViewPr snapToGrid="0" snapToObjects="1">
      <p:cViewPr>
        <p:scale>
          <a:sx n="84" d="100"/>
          <a:sy n="84" d="100"/>
        </p:scale>
        <p:origin x="848" y="21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60" d="100"/>
          <a:sy n="160" d="100"/>
        </p:scale>
        <p:origin x="872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2084F01-C3D3-C540-9CD3-C114D912358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4211A6-171B-7241-9851-D5EA373D575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FCFBD2-1FC5-F948-804D-2036D759A89E}" type="datetimeFigureOut">
              <a:rPr lang="en-US" smtClean="0"/>
              <a:t>3/14/22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125A68-DD0F-5E4B-8EB7-98BE7A89775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68C43B-1955-A843-BFC3-23DA2926C41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71D647-9291-8647-84B1-CC8842C59E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1439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5E6727-800C-EA44-A974-52086851032C}" type="datetimeFigureOut">
              <a:rPr lang="en-US" smtClean="0"/>
              <a:t>3/14/22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62B741-F197-F54A-9F90-55D312D9F2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055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2B741-F197-F54A-9F90-55D312D9F2B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308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2B741-F197-F54A-9F90-55D312D9F2BC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0464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2B741-F197-F54A-9F90-55D312D9F2BC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08522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2B741-F197-F54A-9F90-55D312D9F2BC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5737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2B741-F197-F54A-9F90-55D312D9F2BC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0176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2B741-F197-F54A-9F90-55D312D9F2BC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0300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2B741-F197-F54A-9F90-55D312D9F2BC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016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2B741-F197-F54A-9F90-55D312D9F2B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5375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2B741-F197-F54A-9F90-55D312D9F2B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2548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2B741-F197-F54A-9F90-55D312D9F2B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1106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2B741-F197-F54A-9F90-55D312D9F2B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8134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2B741-F197-F54A-9F90-55D312D9F2BC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9053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2B741-F197-F54A-9F90-55D312D9F2BC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61349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2B741-F197-F54A-9F90-55D312D9F2BC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3531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2B741-F197-F54A-9F90-55D312D9F2BC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974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648658-529E-BF48-B60D-ABF6AD3CD0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A79774-F198-054F-9FA5-6058E411E9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E7F49C-F6CC-9B4D-A614-FA9EEE2C2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smtClean="0"/>
              <a:t>3/14/22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D9A99C-0C36-274B-BCFF-6C6AF99D5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60AB9C-4E83-5A40-AC78-B3DB2929D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239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76710-8F77-B148-9F71-408AC9C66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689C10-5017-3849-94D6-FA81CBA8D3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83807B-84F5-9F4F-8E28-0A9B50B0B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smtClean="0"/>
              <a:t>3/14/22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1CC1DA-B5E7-604E-AD49-C8387B45D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240773-9447-FA4D-9A85-DDF4BCA9A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226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7E91821-F493-6A41-A79E-FBED34679D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CCF449-8F89-4744-8ED8-F0F50CA65E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1A050F-9D3A-2F49-B61B-6814CB699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smtClean="0"/>
              <a:t>3/14/22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70D6B6-8B96-2842-B51E-4BDE70077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EB5D86-9487-E548-AEE6-982210DEC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925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39566-CED1-DC48-9A38-674C057EC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3193E0-05F5-0B4B-9A40-EFBF9F0E3C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7D4337-0161-424F-AF82-9E9AA6343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smtClean="0"/>
              <a:t>3/14/22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BF1ADC-98FF-A841-9092-A43CB586F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DAE0E9-7ADE-8C43-BD6B-036C71206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56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5E10C-28DD-0343-9E75-8E159EF37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DC92B9-F463-4442-92A5-910F3E9AF8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1E5E7F-35F7-2F44-B750-A3922DC69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822A4-8DA6-4447-9B1F-C5DB58435268}" type="datetimeFigureOut">
              <a:rPr lang="en-US" smtClean="0"/>
              <a:t>3/14/22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24F969-0F78-4046-AB67-2FDE6375B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6F1B3F-023E-2843-BEBB-407C9EDBF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624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3893A-101D-D24D-926E-A70442AF6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B747FB-3E1F-ED4F-A33E-E75A4F4AAE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52A9E4-2F62-9E4C-AD79-9962A2938F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B13630-5385-4942-9B53-CA82DC291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smtClean="0"/>
              <a:t>3/14/22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1B83ED-2ED6-184A-86A3-66D704C4D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6282B9-8E49-F048-8B9E-B0EF915F5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300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FF2EC-C200-8A46-9BB8-308FE1575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BA736A-3508-534C-94B0-E409027C06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56D81A-A1FB-F341-B2EE-EC6F5B68A3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53056B-D19A-4C41-B4AF-CE3B78B4CD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AED556-BB25-7C42-8C45-E027A33394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BB1167-8C86-3B4A-AF63-35616F2C5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smtClean="0"/>
              <a:t>3/14/22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80573D-9175-414D-B63E-67DB2C91F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BEE41F-224F-F04D-A704-3A0078413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53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E6BD4-D39E-4D43-B4FF-958859BA4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95C742-7C31-8944-94C4-447A0392A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smtClean="0"/>
              <a:t>3/14/22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5B05C4-917C-704D-A57B-6EB239DED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C5D68B-C617-E54E-9B6A-83D60CD68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171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050D28-B4D7-B249-AD16-1E97838F6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smtClean="0"/>
              <a:t>3/14/22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F10165-21B5-DB48-B0B2-C06FF98EF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B2B39E-EE2A-F249-8D09-8481FEA20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858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F2E07-E63E-FD4D-8AF8-1075646E9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3CB93-0F8B-884F-9713-533E55BB6A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1073F2-52FD-2F4F-9E89-4990A259A3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3BE065-C450-CD45-843E-1EC8FAFAE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smtClean="0"/>
              <a:t>3/14/22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F98FDD-5F93-8C4D-AB07-E51CD5A1E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139A4E-1B03-B244-B915-BDD6BD533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481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25991-6723-034B-A426-41BCCECE7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9A20C7-892E-564D-8342-AB75DDC786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73B675-A741-9849-B815-0E1D577C9C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8F254-2112-1F47-93BE-D624910D7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smtClean="0"/>
              <a:t>3/14/22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5ECE38-F443-7845-A96B-AD5B0EE13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58B758-DD18-C54E-BDCC-EDABD12EC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65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18A624-6CFF-E64F-BEB5-EB5EC9499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A8A228-F9AC-B242-9A8E-C44DB0CB33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8A76D2-197F-5345-868F-23CD12B359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4C608-40B1-4030-A28D-5B74BC98ADCE}" type="datetimeFigureOut">
              <a:rPr lang="en-US" smtClean="0"/>
              <a:t>3/14/22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EA830B-5D62-3843-B0F6-3F96148FD5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00C562-0BFC-DB41-8EF7-077B610436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1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ycqcQyOxyI0?feature=oembed" TargetMode="Externa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2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F02162B-3B6F-D343-8326-0E0F7FA937F3}"/>
              </a:ext>
            </a:extLst>
          </p:cNvPr>
          <p:cNvSpPr/>
          <p:nvPr/>
        </p:nvSpPr>
        <p:spPr>
          <a:xfrm>
            <a:off x="312420" y="312945"/>
            <a:ext cx="11567160" cy="6437324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How to Fix a Broken Heart">
            <a:extLst>
              <a:ext uri="{FF2B5EF4-FFF2-40B4-BE49-F238E27FC236}">
                <a16:creationId xmlns:a16="http://schemas.microsoft.com/office/drawing/2014/main" id="{68A5A5C0-7F64-2240-B760-F28F3BCDF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75" y="3845303"/>
            <a:ext cx="3672840" cy="275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BDF2659-9B9A-6A44-B638-A232F6022623}"/>
              </a:ext>
            </a:extLst>
          </p:cNvPr>
          <p:cNvCxnSpPr/>
          <p:nvPr/>
        </p:nvCxnSpPr>
        <p:spPr>
          <a:xfrm>
            <a:off x="6521393" y="4049947"/>
            <a:ext cx="406705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947F667E-B9C8-A54B-9413-6EDC8A156A0E}"/>
              </a:ext>
            </a:extLst>
          </p:cNvPr>
          <p:cNvSpPr txBox="1">
            <a:spLocks/>
          </p:cNvSpPr>
          <p:nvPr/>
        </p:nvSpPr>
        <p:spPr>
          <a:xfrm>
            <a:off x="312421" y="633357"/>
            <a:ext cx="11567159" cy="36536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>
                <a:blipFill dpi="0" rotWithShape="1">
                  <a:blip r:embed="rId4"/>
                  <a:srcRect/>
                  <a:tile tx="6350" ty="-127000" sx="65000" sy="64000" flip="none" algn="tl"/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“In My Power, I Empower”</a:t>
            </a:r>
          </a:p>
          <a:p>
            <a:pPr algn="ctr"/>
            <a:endParaRPr lang="en-US" sz="1800" dirty="0">
              <a:blipFill dpi="0" rotWithShape="1">
                <a:blip r:embed="rId4"/>
                <a:srcRect/>
                <a:tile tx="6350" ty="-127000" sx="65000" sy="64000" flip="none" algn="tl"/>
              </a:blip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4400" dirty="0">
                <a:blipFill dpi="0" rotWithShape="1">
                  <a:blip r:embed="rId4"/>
                  <a:srcRect/>
                  <a:tile tx="6350" ty="-127000" sx="65000" sy="64000" flip="none" algn="tl"/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Moving Black Youth From Spirit-Murder</a:t>
            </a:r>
          </a:p>
          <a:p>
            <a:pPr algn="ctr"/>
            <a:r>
              <a:rPr lang="en-US" sz="4400" dirty="0">
                <a:blipFill dpi="0" rotWithShape="1">
                  <a:blip r:embed="rId4"/>
                  <a:srcRect/>
                  <a:tile tx="6350" ty="-127000" sx="65000" sy="64000" flip="none" algn="tl"/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to Emotional Emancipation</a:t>
            </a:r>
          </a:p>
          <a:p>
            <a:pPr algn="ctr"/>
            <a:endParaRPr lang="en-US" sz="900" dirty="0">
              <a:blipFill dpi="0" rotWithShape="1">
                <a:blip r:embed="rId4"/>
                <a:srcRect/>
                <a:tile tx="6350" ty="-127000" sx="65000" sy="64000" flip="none" algn="tl"/>
              </a:blip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39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3900" b="1" dirty="0">
              <a:solidFill>
                <a:srgbClr val="FFC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388AC4F-BCC1-114D-AF9E-576AAD22C2F4}"/>
              </a:ext>
            </a:extLst>
          </p:cNvPr>
          <p:cNvSpPr txBox="1">
            <a:spLocks/>
          </p:cNvSpPr>
          <p:nvPr/>
        </p:nvSpPr>
        <p:spPr>
          <a:xfrm>
            <a:off x="4381455" y="4133019"/>
            <a:ext cx="5832238" cy="2469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 equity-grounded presentation by </a:t>
            </a:r>
            <a:endParaRPr lang="en-US" b="1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900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700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100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8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Program Manager/ Visionary for the city’s inaugural Black Youth Leadership Initiative</a:t>
            </a:r>
            <a:endParaRPr lang="en-US" sz="1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800" b="1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38005187-74D2-6941-BDD3-D6EB6A3301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209" y="4539160"/>
            <a:ext cx="5212058" cy="11798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459058B-D454-5044-972C-0A0A3DD99A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756209" y="3796337"/>
            <a:ext cx="6373595" cy="253610"/>
          </a:xfrm>
          <a:prstGeom prst="rect">
            <a:avLst/>
          </a:prstGeom>
        </p:spPr>
      </p:pic>
      <p:pic>
        <p:nvPicPr>
          <p:cNvPr id="3" name="Picture 2" descr="Logo&#10;&#10;Description automatically generated with medium confidence">
            <a:extLst>
              <a:ext uri="{FF2B5EF4-FFF2-40B4-BE49-F238E27FC236}">
                <a16:creationId xmlns:a16="http://schemas.microsoft.com/office/drawing/2014/main" id="{E8AE6FDF-2ADC-4040-A9AB-B82C694358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593" y="4174329"/>
            <a:ext cx="1107035" cy="1037845"/>
          </a:xfrm>
          <a:prstGeom prst="rect">
            <a:avLst/>
          </a:prstGeom>
        </p:spPr>
      </p:pic>
      <p:pic>
        <p:nvPicPr>
          <p:cNvPr id="12" name="Picture 11" descr="A picture containing icon&#10;&#10;Description automatically generated">
            <a:extLst>
              <a:ext uri="{FF2B5EF4-FFF2-40B4-BE49-F238E27FC236}">
                <a16:creationId xmlns:a16="http://schemas.microsoft.com/office/drawing/2014/main" id="{93BCDD66-C152-904B-8BE8-101B978752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751" y="5175417"/>
            <a:ext cx="1452718" cy="1133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9198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B2069EE-A08E-44F0-B3F9-3CF8CC2DC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26740" cy="6857542"/>
          </a:xfrm>
          <a:custGeom>
            <a:avLst/>
            <a:gdLst>
              <a:gd name="connsiteX0" fmla="*/ 0 w 6126740"/>
              <a:gd name="connsiteY0" fmla="*/ 0 h 6857542"/>
              <a:gd name="connsiteX1" fmla="*/ 4980067 w 6126740"/>
              <a:gd name="connsiteY1" fmla="*/ 0 h 6857542"/>
              <a:gd name="connsiteX2" fmla="*/ 4992714 w 6126740"/>
              <a:gd name="connsiteY2" fmla="*/ 31774 h 6857542"/>
              <a:gd name="connsiteX3" fmla="*/ 6047722 w 6126740"/>
              <a:gd name="connsiteY3" fmla="*/ 2682457 h 6857542"/>
              <a:gd name="connsiteX4" fmla="*/ 6047722 w 6126740"/>
              <a:gd name="connsiteY4" fmla="*/ 3752208 h 6857542"/>
              <a:gd name="connsiteX5" fmla="*/ 4890218 w 6126740"/>
              <a:gd name="connsiteY5" fmla="*/ 6660411 h 6857542"/>
              <a:gd name="connsiteX6" fmla="*/ 4811756 w 6126740"/>
              <a:gd name="connsiteY6" fmla="*/ 6857542 h 6857542"/>
              <a:gd name="connsiteX7" fmla="*/ 0 w 6126740"/>
              <a:gd name="connsiteY7" fmla="*/ 6857542 h 685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26740" h="6857542">
                <a:moveTo>
                  <a:pt x="0" y="0"/>
                </a:moveTo>
                <a:lnTo>
                  <a:pt x="4980067" y="0"/>
                </a:lnTo>
                <a:lnTo>
                  <a:pt x="4992714" y="31774"/>
                </a:lnTo>
                <a:cubicBezTo>
                  <a:pt x="6047722" y="2682457"/>
                  <a:pt x="6047722" y="2682457"/>
                  <a:pt x="6047722" y="2682457"/>
                </a:cubicBezTo>
                <a:cubicBezTo>
                  <a:pt x="6153080" y="2988100"/>
                  <a:pt x="6153080" y="3446565"/>
                  <a:pt x="6047722" y="3752208"/>
                </a:cubicBezTo>
                <a:cubicBezTo>
                  <a:pt x="5563735" y="4968215"/>
                  <a:pt x="5185620" y="5918220"/>
                  <a:pt x="4890218" y="6660411"/>
                </a:cubicBezTo>
                <a:lnTo>
                  <a:pt x="4811756" y="6857542"/>
                </a:lnTo>
                <a:lnTo>
                  <a:pt x="0" y="685754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9888C69-11CC-40BA-BABF-F9B7E11C91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40080" y="640080"/>
            <a:ext cx="1128382" cy="847206"/>
            <a:chOff x="5307830" y="325570"/>
            <a:chExt cx="1128382" cy="847206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737D08C8-52AD-4B7E-A217-E28E1AF008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307830" y="577396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0ED11528-93DA-433F-9B3C-21106EFDBB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5720" y="325570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76DBA865-FA86-834A-AC0D-6D35E15EFB7E}"/>
              </a:ext>
            </a:extLst>
          </p:cNvPr>
          <p:cNvSpPr/>
          <p:nvPr/>
        </p:nvSpPr>
        <p:spPr>
          <a:xfrm>
            <a:off x="-286892" y="2130916"/>
            <a:ext cx="5481064" cy="49075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571500" lvl="1" algn="ctr">
              <a:lnSpc>
                <a:spcPct val="90000"/>
              </a:lnSpc>
              <a:spcAft>
                <a:spcPts val="600"/>
              </a:spcAft>
            </a:pPr>
            <a:r>
              <a:rPr lang="en-US" sz="4300" i="1" dirty="0">
                <a:solidFill>
                  <a:schemeClr val="accent4"/>
                </a:solidFill>
              </a:rPr>
              <a:t>Trifecta Seal of Scholarly Approval </a:t>
            </a:r>
          </a:p>
          <a:p>
            <a:pPr marL="571500" lvl="1" algn="ctr">
              <a:lnSpc>
                <a:spcPct val="90000"/>
              </a:lnSpc>
              <a:spcAft>
                <a:spcPts val="600"/>
              </a:spcAft>
            </a:pPr>
            <a:endParaRPr lang="en-US" sz="500" i="1" dirty="0">
              <a:solidFill>
                <a:schemeClr val="bg1"/>
              </a:solidFill>
            </a:endParaRPr>
          </a:p>
          <a:p>
            <a:pPr marL="571500" lvl="1" algn="ctr">
              <a:lnSpc>
                <a:spcPct val="90000"/>
              </a:lnSpc>
              <a:spcAft>
                <a:spcPts val="600"/>
              </a:spcAft>
            </a:pPr>
            <a:r>
              <a:rPr lang="en-US" sz="3200" i="1" dirty="0">
                <a:solidFill>
                  <a:schemeClr val="bg1"/>
                </a:solidFill>
              </a:rPr>
              <a:t>Our foundation is rooted in: </a:t>
            </a:r>
          </a:p>
          <a:p>
            <a:pPr marL="571500" lvl="1" algn="ctr">
              <a:lnSpc>
                <a:spcPct val="90000"/>
              </a:lnSpc>
              <a:spcAft>
                <a:spcPts val="600"/>
              </a:spcAft>
            </a:pPr>
            <a:endParaRPr lang="en-US" sz="300" i="1" dirty="0">
              <a:solidFill>
                <a:schemeClr val="bg1"/>
              </a:solidFill>
            </a:endParaRPr>
          </a:p>
          <a:p>
            <a:pPr marL="571500" lvl="1">
              <a:lnSpc>
                <a:spcPct val="90000"/>
              </a:lnSpc>
              <a:spcAft>
                <a:spcPts val="600"/>
              </a:spcAft>
            </a:pPr>
            <a:endParaRPr lang="en-US" sz="100" i="1" dirty="0">
              <a:solidFill>
                <a:schemeClr val="bg1"/>
              </a:solidFill>
            </a:endParaRPr>
          </a:p>
          <a:p>
            <a:pPr marL="1143000" lvl="1" indent="-5715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chemeClr val="bg1"/>
                </a:solidFill>
              </a:rPr>
              <a:t>Research</a:t>
            </a:r>
          </a:p>
          <a:p>
            <a:pPr marL="1143000" lvl="1" indent="-5715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chemeClr val="bg1"/>
                </a:solidFill>
              </a:rPr>
              <a:t>Theory </a:t>
            </a:r>
          </a:p>
          <a:p>
            <a:pPr marL="1143000" lvl="1" indent="-5715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chemeClr val="bg1"/>
                </a:solidFill>
              </a:rPr>
              <a:t>Evidence</a:t>
            </a:r>
          </a:p>
          <a:p>
            <a:pPr marL="1143000" lvl="1" indent="-5715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chemeClr val="accent4"/>
                </a:solidFill>
              </a:rPr>
              <a:t>PLUS, cultural norms</a:t>
            </a:r>
          </a:p>
          <a:p>
            <a:pPr marL="1143000" lvl="1" indent="-5715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i="1" dirty="0">
              <a:solidFill>
                <a:schemeClr val="bg1"/>
              </a:solidFill>
            </a:endParaRPr>
          </a:p>
          <a:p>
            <a:pPr marL="1143000" lvl="1" indent="-5715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900" i="1" dirty="0">
              <a:solidFill>
                <a:schemeClr val="bg1"/>
              </a:solidFill>
            </a:endParaRPr>
          </a:p>
          <a:p>
            <a:pPr marL="1143000" lvl="1" indent="-5715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00" i="1" dirty="0">
              <a:solidFill>
                <a:schemeClr val="bg1"/>
              </a:solidFill>
            </a:endParaRPr>
          </a:p>
          <a:p>
            <a:pPr marL="1143000" lvl="1" indent="-5715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000" i="1" dirty="0">
              <a:solidFill>
                <a:schemeClr val="bg1"/>
              </a:solidFill>
            </a:endParaRPr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224F4659-F536-A34B-B31A-BFF3A4D29C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670" y="1538608"/>
            <a:ext cx="4845691" cy="37803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BDE0A4-BC9D-C944-8801-7A34D66C44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671" y="251778"/>
            <a:ext cx="1875636" cy="187563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C221885-3F3C-1D40-B2AA-E369D484B933}"/>
              </a:ext>
            </a:extLst>
          </p:cNvPr>
          <p:cNvSpPr txBox="1"/>
          <p:nvPr/>
        </p:nvSpPr>
        <p:spPr>
          <a:xfrm>
            <a:off x="4907280" y="5476966"/>
            <a:ext cx="7162800" cy="978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1" algn="ctr">
              <a:lnSpc>
                <a:spcPct val="90000"/>
              </a:lnSpc>
              <a:spcAft>
                <a:spcPts val="600"/>
              </a:spcAft>
            </a:pPr>
            <a:r>
              <a:rPr lang="en-US" sz="3200" i="1" dirty="0"/>
              <a:t>This is the foundation of the inaugural Black Youth Leadership Initiative</a:t>
            </a:r>
          </a:p>
        </p:txBody>
      </p:sp>
    </p:spTree>
    <p:extLst>
      <p:ext uri="{BB962C8B-B14F-4D97-AF65-F5344CB8AC3E}">
        <p14:creationId xmlns:p14="http://schemas.microsoft.com/office/powerpoint/2010/main" val="38229635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101B3CC-B49F-4CE0-B198-228D1D428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2" name="Picture 1" descr="A close up of a logo&#10;&#10;Description automatically generated">
            <a:extLst>
              <a:ext uri="{FF2B5EF4-FFF2-40B4-BE49-F238E27FC236}">
                <a16:creationId xmlns:a16="http://schemas.microsoft.com/office/drawing/2014/main" id="{AA10C1FB-9C72-E24A-867C-A5CDEDC698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" t="1347" b="1439"/>
          <a:stretch/>
        </p:blipFill>
        <p:spPr>
          <a:xfrm>
            <a:off x="23413" y="150311"/>
            <a:ext cx="5066069" cy="6613744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91CF53FF-6510-A64C-A073-77CA12316A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7" r="3170" b="1"/>
          <a:stretch/>
        </p:blipFill>
        <p:spPr>
          <a:xfrm>
            <a:off x="5523978" y="1481486"/>
            <a:ext cx="6184028" cy="3594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4668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3A3E3CB4-C2E1-8C46-B849-EE69A9E85D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0"/>
          <a:stretch/>
        </p:blipFill>
        <p:spPr>
          <a:xfrm>
            <a:off x="-38651" y="0"/>
            <a:ext cx="12076163" cy="689065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334A206-A44E-D047-8CCC-3B868FE6C518}"/>
              </a:ext>
            </a:extLst>
          </p:cNvPr>
          <p:cNvSpPr txBox="1">
            <a:spLocks/>
          </p:cNvSpPr>
          <p:nvPr/>
        </p:nvSpPr>
        <p:spPr>
          <a:xfrm>
            <a:off x="6107043" y="387165"/>
            <a:ext cx="5741506" cy="95780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highlight>
                  <a:srgbClr val="FFFF00"/>
                </a:highlight>
              </a:rPr>
              <a:t>Step 1 – Inside-out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927D5B-7E59-3841-B18C-2D16D47559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640" r="11072" b="5838"/>
          <a:stretch/>
        </p:blipFill>
        <p:spPr>
          <a:xfrm>
            <a:off x="11197800" y="5796007"/>
            <a:ext cx="839712" cy="85931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6" descr="A picture containing person&#10;&#10;Description automatically generated">
            <a:extLst>
              <a:ext uri="{FF2B5EF4-FFF2-40B4-BE49-F238E27FC236}">
                <a16:creationId xmlns:a16="http://schemas.microsoft.com/office/drawing/2014/main" id="{186DD317-5012-2842-877B-B13D184BE4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64" y="51522"/>
            <a:ext cx="6372764" cy="6858000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985971FF-F77B-7643-BA8A-501F4F8F2FA4}"/>
              </a:ext>
            </a:extLst>
          </p:cNvPr>
          <p:cNvSpPr txBox="1">
            <a:spLocks/>
          </p:cNvSpPr>
          <p:nvPr/>
        </p:nvSpPr>
        <p:spPr>
          <a:xfrm>
            <a:off x="6450494" y="232731"/>
            <a:ext cx="5741506" cy="95780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highlight>
                  <a:srgbClr val="FFFF00"/>
                </a:highlight>
              </a:rPr>
              <a:t>Step 1 – Inside-out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465967D3-C1B3-A34A-8A71-4B914E5F8BF4}"/>
              </a:ext>
            </a:extLst>
          </p:cNvPr>
          <p:cNvSpPr txBox="1">
            <a:spLocks/>
          </p:cNvSpPr>
          <p:nvPr/>
        </p:nvSpPr>
        <p:spPr>
          <a:xfrm>
            <a:off x="6602894" y="385131"/>
            <a:ext cx="5741506" cy="95780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highlight>
                  <a:srgbClr val="FFFF00"/>
                </a:highlight>
              </a:rPr>
              <a:t>Step 1 – Inside-out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A1B1EDB-077C-0B4C-9B3A-BE518B4843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730" y="51522"/>
            <a:ext cx="1800225" cy="6858000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E50E2C82-5975-E740-A09F-8783ED33AE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730" y="34134"/>
            <a:ext cx="5882182" cy="682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9521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EE660C1-F559-284C-8A83-EAD3EF4D43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822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4206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text&#10;&#10;Description automatically generated with medium confidence">
            <a:extLst>
              <a:ext uri="{FF2B5EF4-FFF2-40B4-BE49-F238E27FC236}">
                <a16:creationId xmlns:a16="http://schemas.microsoft.com/office/drawing/2014/main" id="{E15EEB66-7722-9042-B90C-926D7A71B5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759"/>
            <a:ext cx="12192000" cy="679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6530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08727D3B-5A0D-0E46-A25A-2D980A94D5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28"/>
          <a:stretch/>
        </p:blipFill>
        <p:spPr>
          <a:xfrm>
            <a:off x="0" y="629586"/>
            <a:ext cx="12192000" cy="61934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920554-F5EE-0F4A-82A2-FC0674A65963}"/>
              </a:ext>
            </a:extLst>
          </p:cNvPr>
          <p:cNvSpPr txBox="1"/>
          <p:nvPr/>
        </p:nvSpPr>
        <p:spPr>
          <a:xfrm>
            <a:off x="677055" y="109905"/>
            <a:ext cx="1083788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blipFill dpi="0" rotWithShape="1">
                  <a:blip r:embed="rId4"/>
                  <a:srcRect/>
                  <a:tile tx="6350" ty="-127000" sx="65000" sy="64000" flip="none" algn="tl"/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Adults in I Am MORE serve as Master Gardeners…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876525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0A00969-9BF4-424A-833E-BCC4CD6102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06900"/>
            <a:ext cx="12311270" cy="2451100"/>
          </a:xfrm>
          <a:prstGeom prst="rect">
            <a:avLst/>
          </a:prstGeom>
        </p:spPr>
      </p:pic>
      <p:pic>
        <p:nvPicPr>
          <p:cNvPr id="2" name="Online Media 1" descr="I Am M.O.R.E.: Learning to Love Yourself">
            <a:hlinkClick r:id="" action="ppaction://media"/>
            <a:extLst>
              <a:ext uri="{FF2B5EF4-FFF2-40B4-BE49-F238E27FC236}">
                <a16:creationId xmlns:a16="http://schemas.microsoft.com/office/drawing/2014/main" id="{2536617F-4D13-1049-97DD-DF41392209A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475794" y="92765"/>
            <a:ext cx="9637976" cy="544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133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C1D15CB-9643-BE40-9AC9-4A0E589EFB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40" y="1189972"/>
            <a:ext cx="5334000" cy="2807889"/>
          </a:xfrm>
          <a:prstGeom prst="rect">
            <a:avLst/>
          </a:prstGeom>
        </p:spPr>
      </p:pic>
      <p:pic>
        <p:nvPicPr>
          <p:cNvPr id="3" name="Bproud Video.mov" descr="Bproud Video.mov">
            <a:hlinkClick r:id="" action="ppaction://media"/>
            <a:extLst>
              <a:ext uri="{FF2B5EF4-FFF2-40B4-BE49-F238E27FC236}">
                <a16:creationId xmlns:a16="http://schemas.microsoft.com/office/drawing/2014/main" id="{AEDA12C2-75B1-CD42-BD0F-2559C5E63E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28985" y="0"/>
            <a:ext cx="6263014" cy="626301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5A9B5AE-5B9E-9244-84C7-A731E5471C53}"/>
              </a:ext>
            </a:extLst>
          </p:cNvPr>
          <p:cNvSpPr/>
          <p:nvPr/>
        </p:nvSpPr>
        <p:spPr>
          <a:xfrm>
            <a:off x="807257" y="241043"/>
            <a:ext cx="51217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https://bproud.shop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DE825E-4495-B441-A1CE-39B645F02F94}"/>
              </a:ext>
            </a:extLst>
          </p:cNvPr>
          <p:cNvSpPr txBox="1"/>
          <p:nvPr/>
        </p:nvSpPr>
        <p:spPr>
          <a:xfrm>
            <a:off x="181045" y="4238904"/>
            <a:ext cx="553099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blipFill dpi="0" rotWithShape="1">
                  <a:blip r:embed="rId6"/>
                  <a:srcRect/>
                  <a:tile tx="6350" ty="-127000" sx="65000" sy="64000" flip="none" algn="tl"/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Then, when youth are empowered, they are inspired to look for ways to empower others!</a:t>
            </a:r>
          </a:p>
        </p:txBody>
      </p:sp>
    </p:spTree>
    <p:extLst>
      <p:ext uri="{BB962C8B-B14F-4D97-AF65-F5344CB8AC3E}">
        <p14:creationId xmlns:p14="http://schemas.microsoft.com/office/powerpoint/2010/main" val="3930907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2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1746FC8-E5DC-1F46-A692-6631557A13CB}"/>
              </a:ext>
            </a:extLst>
          </p:cNvPr>
          <p:cNvSpPr/>
          <p:nvPr/>
        </p:nvSpPr>
        <p:spPr>
          <a:xfrm>
            <a:off x="7277622" y="0"/>
            <a:ext cx="4650079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b="1" dirty="0">
                <a:latin typeface="+mj-lt"/>
                <a:ea typeface="+mj-ea"/>
                <a:cs typeface="+mj-cs"/>
              </a:rPr>
              <a:t>WHAT is DIFFERENT?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400" dirty="0">
              <a:latin typeface="+mj-lt"/>
              <a:ea typeface="+mj-ea"/>
              <a:cs typeface="+mj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Picture 3" descr="Shape&#10;&#10;Description automatically generated with low confidence">
            <a:extLst>
              <a:ext uri="{FF2B5EF4-FFF2-40B4-BE49-F238E27FC236}">
                <a16:creationId xmlns:a16="http://schemas.microsoft.com/office/drawing/2014/main" id="{3972B5F5-2202-9049-9706-BA113BBCB8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95" r="-1" b="14424"/>
          <a:stretch/>
        </p:blipFill>
        <p:spPr>
          <a:xfrm>
            <a:off x="0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7635DC4-AF08-1541-868D-734DB3F78B80}"/>
              </a:ext>
            </a:extLst>
          </p:cNvPr>
          <p:cNvSpPr/>
          <p:nvPr/>
        </p:nvSpPr>
        <p:spPr>
          <a:xfrm>
            <a:off x="7100687" y="2126553"/>
            <a:ext cx="5003947" cy="7109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Focus on Healing &amp; Self-love</a:t>
            </a:r>
          </a:p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Entrepreneurship</a:t>
            </a:r>
          </a:p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Service learning</a:t>
            </a:r>
          </a:p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VIBE-In Collective</a:t>
            </a:r>
          </a:p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Publishing &amp; Consulting</a:t>
            </a:r>
          </a:p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Youth evaluators</a:t>
            </a:r>
          </a:p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Black Community space</a:t>
            </a:r>
          </a:p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Black elder mentorship</a:t>
            </a:r>
          </a:p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b="1" i="1" dirty="0">
              <a:solidFill>
                <a:schemeClr val="accent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b="1" i="1" dirty="0">
              <a:solidFill>
                <a:schemeClr val="accent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2400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2326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5EC15A-3D4A-144B-88FA-AF7A359512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8" y="0"/>
            <a:ext cx="121609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7554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890B14-064F-C242-8AED-AA28ED05E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b="80119"/>
          <a:stretch/>
        </p:blipFill>
        <p:spPr>
          <a:xfrm>
            <a:off x="6878659" y="304112"/>
            <a:ext cx="5041900" cy="11363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DE47C23-D6A7-564C-A9A7-F3F4E61F5D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2919"/>
          <a:stretch/>
        </p:blipFill>
        <p:spPr>
          <a:xfrm>
            <a:off x="7697837" y="5643529"/>
            <a:ext cx="3427109" cy="99998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BD42FC6-8B9E-B54E-AF70-4B8623E8421F}"/>
              </a:ext>
            </a:extLst>
          </p:cNvPr>
          <p:cNvSpPr/>
          <p:nvPr/>
        </p:nvSpPr>
        <p:spPr>
          <a:xfrm>
            <a:off x="10700598" y="3552882"/>
            <a:ext cx="825132" cy="1732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AD53C8E-9A70-B540-92F5-2B59C0B2F99D}"/>
              </a:ext>
            </a:extLst>
          </p:cNvPr>
          <p:cNvSpPr/>
          <p:nvPr/>
        </p:nvSpPr>
        <p:spPr>
          <a:xfrm>
            <a:off x="10288032" y="5044843"/>
            <a:ext cx="825132" cy="1732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B14387-882D-444D-8D26-1C9E9F5C413E}"/>
              </a:ext>
            </a:extLst>
          </p:cNvPr>
          <p:cNvSpPr txBox="1"/>
          <p:nvPr/>
        </p:nvSpPr>
        <p:spPr>
          <a:xfrm>
            <a:off x="6595306" y="1257820"/>
            <a:ext cx="5632173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7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Award-winning former newspaper journalist for 25 years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Former high school teacher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Visionary founder of I Am M.O.R.E. </a:t>
            </a:r>
            <a:r>
              <a:rPr lang="en-US" sz="20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(Making Ourselves Resilient Everyday)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3x SEL awardee NYC-based NoVo Foundation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0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Creative Revolutionist™,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i.e., Poet  Playwright, Artist, Author, Performer, etc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Trauma-Informed /SEL expert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2021 Gladys McCoy Lifetime Achievement Awardee – Mult. Cnty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7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2019 Spirit of Portland Award</a:t>
            </a:r>
          </a:p>
        </p:txBody>
      </p:sp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E49AFEC2-27B2-544B-9B54-564109ED09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8" t="55730" r="79086" b="27761"/>
          <a:stretch/>
        </p:blipFill>
        <p:spPr>
          <a:xfrm>
            <a:off x="1228726" y="3856383"/>
            <a:ext cx="1408457" cy="2252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634673D-A8EC-A04B-85F7-1C5F92A835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385" y="1214470"/>
            <a:ext cx="5089742" cy="202525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00011B4E-E46D-2349-B543-F4AF4A1689C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" r="49373" b="9180"/>
          <a:stretch/>
        </p:blipFill>
        <p:spPr>
          <a:xfrm>
            <a:off x="0" y="0"/>
            <a:ext cx="64714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0325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 with medium confidence">
            <a:extLst>
              <a:ext uri="{FF2B5EF4-FFF2-40B4-BE49-F238E27FC236}">
                <a16:creationId xmlns:a16="http://schemas.microsoft.com/office/drawing/2014/main" id="{A90AD006-0575-7E4D-8555-4F98CCF4A9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4"/>
          <a:stretch/>
        </p:blipFill>
        <p:spPr>
          <a:xfrm>
            <a:off x="-1" y="18650"/>
            <a:ext cx="12192001" cy="6933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227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text, toy, gear&#10;&#10;Description automatically generated">
            <a:extLst>
              <a:ext uri="{FF2B5EF4-FFF2-40B4-BE49-F238E27FC236}">
                <a16:creationId xmlns:a16="http://schemas.microsoft.com/office/drawing/2014/main" id="{F19C790F-5FDE-C244-81CB-957205A87C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26" r="-2" b="-2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B3D49D-CB80-044C-9071-0B363A5B31F6}"/>
              </a:ext>
            </a:extLst>
          </p:cNvPr>
          <p:cNvSpPr txBox="1"/>
          <p:nvPr/>
        </p:nvSpPr>
        <p:spPr>
          <a:xfrm>
            <a:off x="72044" y="797510"/>
            <a:ext cx="252678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What you see</a:t>
            </a:r>
          </a:p>
          <a:p>
            <a:pPr algn="ctr"/>
            <a:r>
              <a:rPr lang="en-US" sz="4800" dirty="0"/>
              <a:t>is not the</a:t>
            </a:r>
          </a:p>
          <a:p>
            <a:pPr algn="ctr"/>
            <a:r>
              <a:rPr lang="en-US" sz="4800" i="1" dirty="0"/>
              <a:t>whole</a:t>
            </a:r>
            <a:r>
              <a:rPr lang="en-US" sz="4800" dirty="0"/>
              <a:t> picture of who</a:t>
            </a:r>
          </a:p>
          <a:p>
            <a:pPr algn="ctr"/>
            <a:r>
              <a:rPr lang="en-US" sz="4800" dirty="0"/>
              <a:t> I am…</a:t>
            </a:r>
          </a:p>
        </p:txBody>
      </p:sp>
    </p:spTree>
    <p:extLst>
      <p:ext uri="{BB962C8B-B14F-4D97-AF65-F5344CB8AC3E}">
        <p14:creationId xmlns:p14="http://schemas.microsoft.com/office/powerpoint/2010/main" val="33204353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6F26705-B6B2-3C41-AE01-6B2E885579FF}"/>
              </a:ext>
            </a:extLst>
          </p:cNvPr>
          <p:cNvSpPr/>
          <p:nvPr/>
        </p:nvSpPr>
        <p:spPr>
          <a:xfrm>
            <a:off x="308081" y="1192500"/>
            <a:ext cx="641794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blipFill dpi="0" rotWithShape="1">
                  <a:blip r:embed="rId2"/>
                  <a:srcRect/>
                  <a:tile tx="6350" ty="-127000" sx="65000" sy="64000" flip="none" algn="tl"/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Mother wound / abandonment</a:t>
            </a:r>
          </a:p>
          <a:p>
            <a:pPr algn="ctr"/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Grief / Withdrawn / Sleeplessness</a:t>
            </a:r>
          </a:p>
          <a:p>
            <a:pPr algn="ctr"/>
            <a:r>
              <a:rPr lang="en-US" sz="2800" b="1" dirty="0">
                <a:blipFill dpi="0" rotWithShape="1">
                  <a:blip r:embed="rId2"/>
                  <a:srcRect/>
                  <a:tile tx="6350" ty="-127000" sx="65000" sy="64000" flip="none" algn="tl"/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Shame / Low self-esteem / Shy</a:t>
            </a:r>
          </a:p>
          <a:p>
            <a:pPr algn="ctr"/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Imposter syndrome </a:t>
            </a:r>
          </a:p>
          <a:p>
            <a:pPr algn="ctr"/>
            <a:r>
              <a:rPr lang="en-US" sz="2800" b="1" dirty="0">
                <a:blipFill dpi="0" rotWithShape="1">
                  <a:blip r:embed="rId2"/>
                  <a:srcRect/>
                  <a:tile tx="6350" ty="-127000" sx="65000" sy="64000" flip="none" algn="tl"/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Mistrusting  / Suspicious of others</a:t>
            </a:r>
          </a:p>
          <a:p>
            <a:pPr algn="ctr"/>
            <a:r>
              <a:rPr lang="en-US" sz="2800" b="1" dirty="0">
                <a:blipFill dpi="0" rotWithShape="1">
                  <a:blip r:embed="rId2"/>
                  <a:srcRect/>
                  <a:tile tx="6350" ty="-127000" sx="65000" sy="64000" flip="none" algn="tl"/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Emotionally Detached</a:t>
            </a:r>
          </a:p>
          <a:p>
            <a:pPr algn="ctr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Pessimistic / Resentful / Angry</a:t>
            </a:r>
          </a:p>
          <a:p>
            <a:pPr algn="ctr"/>
            <a:r>
              <a:rPr lang="en-US" sz="2800" b="1" dirty="0">
                <a:blipFill dpi="0" rotWithShape="1">
                  <a:blip r:embed="rId2"/>
                  <a:srcRect/>
                  <a:tile tx="6350" ty="-127000" sx="65000" sy="64000" flip="none" algn="tl"/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Addictive negative habits</a:t>
            </a:r>
          </a:p>
          <a:p>
            <a:pPr algn="ctr"/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Self-sabotaging /  Depressed</a:t>
            </a:r>
          </a:p>
          <a:p>
            <a:pPr algn="ctr"/>
            <a:r>
              <a:rPr lang="en-US" sz="2800" b="1" dirty="0">
                <a:blipFill dpi="0" rotWithShape="1">
                  <a:blip r:embed="rId2"/>
                  <a:srcRect/>
                  <a:tile tx="6350" ty="-127000" sx="65000" sy="64000" flip="none" algn="tl"/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Distracted  /  Envious of others</a:t>
            </a:r>
          </a:p>
          <a:p>
            <a:pPr algn="ctr"/>
            <a:r>
              <a:rPr lang="en-US" sz="2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Anxious / Distrustful / Quiet</a:t>
            </a:r>
          </a:p>
          <a:p>
            <a:pPr algn="ctr"/>
            <a:r>
              <a:rPr lang="en-US" sz="2800" b="1" dirty="0">
                <a:blipFill dpi="0" rotWithShape="1">
                  <a:blip r:embed="rId2"/>
                  <a:srcRect/>
                  <a:tile tx="6350" ty="-127000" sx="65000" sy="64000" flip="none" algn="tl"/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Self-critical /Judgmental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9D0453-0454-1C46-AFAC-A041CE558C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344566" y="3794020"/>
            <a:ext cx="5156611" cy="393700"/>
          </a:xfrm>
          <a:prstGeom prst="rect">
            <a:avLst/>
          </a:prstGeom>
        </p:spPr>
      </p:pic>
      <p:pic>
        <p:nvPicPr>
          <p:cNvPr id="10" name="Picture 9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317E306F-17C1-B742-9510-733AA81BAF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789" y="377253"/>
            <a:ext cx="4229402" cy="4229402"/>
          </a:xfrm>
          <a:prstGeom prst="rect">
            <a:avLst/>
          </a:prstGeom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8A3BEFC3-7E1E-114E-AABD-2DDA84AF92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321" y="4606655"/>
            <a:ext cx="2605271" cy="187409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16557B1-F761-AA4E-AEDA-BFE37B0F0C08}"/>
              </a:ext>
            </a:extLst>
          </p:cNvPr>
          <p:cNvSpPr txBox="1"/>
          <p:nvPr/>
        </p:nvSpPr>
        <p:spPr>
          <a:xfrm>
            <a:off x="0" y="89126"/>
            <a:ext cx="116773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Growing up, my scars were invisible…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4D84CEA-145F-5D48-B0F3-2CED7CAD09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051" y="842910"/>
            <a:ext cx="4087988" cy="16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7208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028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44BFCDC-0EB2-FA45-815F-94DC1AD419D6}"/>
              </a:ext>
            </a:extLst>
          </p:cNvPr>
          <p:cNvSpPr txBox="1">
            <a:spLocks/>
          </p:cNvSpPr>
          <p:nvPr/>
        </p:nvSpPr>
        <p:spPr>
          <a:xfrm>
            <a:off x="386802" y="1040478"/>
            <a:ext cx="4553872" cy="570448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24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am rooted in offering culturally empowering healing-centered programming because...</a:t>
            </a:r>
          </a:p>
          <a:p>
            <a:pPr>
              <a:spcAft>
                <a:spcPts val="600"/>
              </a:spcAft>
            </a:pP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I became the only Black teacher at Oregon’s most diverse high school, I saw a similar woundedness       in other Black youth that I had experienced during a lifetime of enduring racial oppression &amp; other forms of crippling trauma.</a:t>
            </a:r>
          </a:p>
          <a:p>
            <a:pPr>
              <a:spcAft>
                <a:spcPts val="600"/>
              </a:spcAft>
            </a:pP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074" name="Picture 2" descr="May be an image of 10 people, including Florence Jenkins and S. Renee Mitchell and people smiling">
            <a:extLst>
              <a:ext uri="{FF2B5EF4-FFF2-40B4-BE49-F238E27FC236}">
                <a16:creationId xmlns:a16="http://schemas.microsoft.com/office/drawing/2014/main" id="{64D52B82-FCA0-B14E-8264-F5D77DBE36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81"/>
          <a:stretch/>
        </p:blipFill>
        <p:spPr bwMode="auto">
          <a:xfrm>
            <a:off x="4940674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D88845C-0EAB-3F47-80CC-F641B984A337}"/>
              </a:ext>
            </a:extLst>
          </p:cNvPr>
          <p:cNvSpPr txBox="1">
            <a:spLocks/>
          </p:cNvSpPr>
          <p:nvPr/>
        </p:nvSpPr>
        <p:spPr>
          <a:xfrm>
            <a:off x="-100622" y="-86162"/>
            <a:ext cx="12277594" cy="10136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blipFill dpi="0" rotWithShape="1">
                  <a:blip r:embed="rId4"/>
                  <a:srcRect/>
                  <a:tile tx="6350" ty="-127000" sx="65000" sy="64000" flip="none" algn="tl"/>
                </a:blipFill>
              </a:rPr>
              <a:t> </a:t>
            </a:r>
            <a:r>
              <a:rPr lang="en-US" sz="4000" b="1" dirty="0">
                <a:solidFill>
                  <a:schemeClr val="accent4"/>
                </a:solidFill>
              </a:rPr>
              <a:t>Becoming a teacher  h</a:t>
            </a:r>
            <a:r>
              <a:rPr lang="en-US" sz="4000" b="1" dirty="0">
                <a:solidFill>
                  <a:schemeClr val="tx1"/>
                </a:solidFill>
              </a:rPr>
              <a:t>elped me define my purpose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6729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DD6E5-5C1B-264D-B6C3-404EE676966A}"/>
              </a:ext>
            </a:extLst>
          </p:cNvPr>
          <p:cNvSpPr txBox="1">
            <a:spLocks/>
          </p:cNvSpPr>
          <p:nvPr/>
        </p:nvSpPr>
        <p:spPr>
          <a:xfrm>
            <a:off x="7387122" y="1981228"/>
            <a:ext cx="4649893" cy="43420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600" kern="1200" cap="all" baseline="0">
                <a:blipFill dpi="0" rotWithShape="1">
                  <a:blip r:embed="rId2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600" dirty="0">
                <a:solidFill>
                  <a:schemeClr val="tx1"/>
                </a:solidFill>
              </a:rPr>
              <a:t>Black youth Are 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6000" dirty="0">
                <a:solidFill>
                  <a:schemeClr val="tx1"/>
                </a:solidFill>
              </a:rPr>
              <a:t>THE</a:t>
            </a:r>
            <a:r>
              <a:rPr lang="en-US" sz="4600" dirty="0">
                <a:solidFill>
                  <a:schemeClr val="tx1"/>
                </a:solidFill>
              </a:rPr>
              <a:t> most prodigiously traumatized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600" dirty="0">
                <a:solidFill>
                  <a:schemeClr val="tx1"/>
                </a:solidFill>
              </a:rPr>
              <a:t>Adolescent group</a:t>
            </a:r>
          </a:p>
          <a:p>
            <a:pPr marL="571500" indent="-571500">
              <a:lnSpc>
                <a:spcPct val="90000"/>
              </a:lnSpc>
              <a:spcAft>
                <a:spcPts val="600"/>
              </a:spcAft>
            </a:pPr>
            <a:endParaRPr lang="en-US" sz="4600" dirty="0">
              <a:solidFill>
                <a:schemeClr val="tx1"/>
              </a:solidFill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Picture 3" descr="A person and a cat&#10;&#10;Description automatically generated with low confidence">
            <a:extLst>
              <a:ext uri="{FF2B5EF4-FFF2-40B4-BE49-F238E27FC236}">
                <a16:creationId xmlns:a16="http://schemas.microsoft.com/office/drawing/2014/main" id="{F994A199-4497-9945-8292-E2C2937D7C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4" t="2426" r="-13216" b="2"/>
          <a:stretch/>
        </p:blipFill>
        <p:spPr>
          <a:xfrm>
            <a:off x="0" y="685810"/>
            <a:ext cx="7188051" cy="61721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EFAC488-ED2F-0546-BEE7-544A5F042C7D}"/>
              </a:ext>
            </a:extLst>
          </p:cNvPr>
          <p:cNvSpPr/>
          <p:nvPr/>
        </p:nvSpPr>
        <p:spPr>
          <a:xfrm>
            <a:off x="96033" y="145070"/>
            <a:ext cx="5999967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blipFill dpi="0" rotWithShape="1">
                  <a:blip r:embed="rId2"/>
                  <a:srcRect/>
                  <a:tile tx="6350" ty="-127000" sx="65000" sy="64000" flip="none" algn="tl"/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Founded I Am MORE.</a:t>
            </a:r>
          </a:p>
          <a:p>
            <a:pPr algn="ctr"/>
            <a:endParaRPr lang="en-US" sz="1200" dirty="0">
              <a:blipFill dpi="0" rotWithShape="1">
                <a:blip r:embed="rId2"/>
                <a:srcRect/>
                <a:tile tx="6350" ty="-127000" sx="65000" sy="64000" flip="none" algn="tl"/>
              </a:blip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3600" dirty="0">
                <a:blipFill dpi="0" rotWithShape="1">
                  <a:blip r:embed="rId2"/>
                  <a:srcRect/>
                  <a:tile tx="6350" ty="-127000" sx="65000" sy="64000" flip="none" algn="tl"/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Then, in pursuit of my Doctor of Education degree, I discovered....</a:t>
            </a:r>
            <a:endParaRPr lang="en-US" sz="3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427C2C-253D-FC41-A71F-160C90DBB9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287171" y="2880094"/>
            <a:ext cx="1314029" cy="5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2422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E20BB0-427F-1241-B827-0A3FC87F1D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312" y="0"/>
            <a:ext cx="11985171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855FF2A-6EE8-C444-A8EA-382712426CBA}"/>
              </a:ext>
            </a:extLst>
          </p:cNvPr>
          <p:cNvSpPr/>
          <p:nvPr/>
        </p:nvSpPr>
        <p:spPr>
          <a:xfrm>
            <a:off x="5530349" y="2555215"/>
            <a:ext cx="1275095" cy="1164921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person's face on a blue background&#10;&#10;Description automatically generated with low confidence">
            <a:extLst>
              <a:ext uri="{FF2B5EF4-FFF2-40B4-BE49-F238E27FC236}">
                <a16:creationId xmlns:a16="http://schemas.microsoft.com/office/drawing/2014/main" id="{BC16C095-F303-9C40-A8CD-16E50870D0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148" y="2482009"/>
            <a:ext cx="1131296" cy="1131296"/>
          </a:xfrm>
          <a:prstGeom prst="rect">
            <a:avLst/>
          </a:prstGeom>
        </p:spPr>
      </p:pic>
      <p:sp>
        <p:nvSpPr>
          <p:cNvPr id="6" name="Text Box 71">
            <a:extLst>
              <a:ext uri="{FF2B5EF4-FFF2-40B4-BE49-F238E27FC236}">
                <a16:creationId xmlns:a16="http://schemas.microsoft.com/office/drawing/2014/main" id="{695B940E-CC2B-0342-8361-52042B35E646}"/>
              </a:ext>
            </a:extLst>
          </p:cNvPr>
          <p:cNvSpPr txBox="1"/>
          <p:nvPr/>
        </p:nvSpPr>
        <p:spPr>
          <a:xfrm>
            <a:off x="3264497" y="4637770"/>
            <a:ext cx="4387907" cy="2076180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Adapted from </a:t>
            </a:r>
            <a:r>
              <a:rPr lang="en-US" sz="1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Bronfenbrenner, U. (1979). 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Sources: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Alim &amp; Paris, 2015; Assari et al., 2017; Bennett et al., 2004; Brody et al., 2014; Carter et al., 2005; Coles, 2020; Comas- Díaz; Davis, 2008; DeGruy, 2017; Dumas, 2014; Evans, 2004; Hall &amp; Neville, 2019; French et al., 2020; Ginwright &amp; Cammarota, 2009; Gym 1994;  Grills et al., 2016; Grinage, 2019; Gump, 2010; Hardy, 2013; 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Hyland, 2015; 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Jackson et al., 2010; Johnson et al., 2019; Kaholokula, 2016; Ladson-Billings, 1992; Legette et al., 2020; Love, 2019; Masten, 2014; Paris &amp; Alim, 2017; Reuf &amp; Fletcher, 2004;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Roediger, 1994;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Rucker et al., 2010; 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Shonkoff et al., 2012; 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Tatum, 2003; Williams et al., 2019; and Wilson, 2002.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6156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lendar&#10;&#10;Description automatically generated">
            <a:extLst>
              <a:ext uri="{FF2B5EF4-FFF2-40B4-BE49-F238E27FC236}">
                <a16:creationId xmlns:a16="http://schemas.microsoft.com/office/drawing/2014/main" id="{52C2011B-1840-8141-A8EF-0F30911BFF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897" y="0"/>
            <a:ext cx="6877103" cy="6858000"/>
          </a:xfrm>
          <a:prstGeom prst="rect">
            <a:avLst/>
          </a:prstGeom>
        </p:spPr>
      </p:pic>
      <p:pic>
        <p:nvPicPr>
          <p:cNvPr id="6" name="Picture 5" descr="A person holding a sign&#10;&#10;Description automatically generated with medium confidence">
            <a:extLst>
              <a:ext uri="{FF2B5EF4-FFF2-40B4-BE49-F238E27FC236}">
                <a16:creationId xmlns:a16="http://schemas.microsoft.com/office/drawing/2014/main" id="{32FB1C23-D05D-EA45-A80B-B5A0253A57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56" y="2771976"/>
            <a:ext cx="3831191" cy="383119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20BD8C4-64FC-ED4A-9920-0C7AA6ED0E50}"/>
              </a:ext>
            </a:extLst>
          </p:cNvPr>
          <p:cNvSpPr/>
          <p:nvPr/>
        </p:nvSpPr>
        <p:spPr>
          <a:xfrm>
            <a:off x="-212841" y="141090"/>
            <a:ext cx="5659787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blipFill dpi="0" rotWithShape="1">
                  <a:blip r:embed="rId5"/>
                  <a:srcRect/>
                  <a:tile tx="6350" ty="-127000" sx="65000" sy="64000" flip="none" algn="tl"/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Too often, schools, society, and even parents blame </a:t>
            </a:r>
          </a:p>
          <a:p>
            <a:pPr algn="ctr"/>
            <a:r>
              <a:rPr lang="en-US" sz="4000" dirty="0">
                <a:blipFill dpi="0" rotWithShape="1">
                  <a:blip r:embed="rId5"/>
                  <a:srcRect/>
                  <a:tile tx="6350" ty="-127000" sx="65000" sy="64000" flip="none" algn="tl"/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victims</a:t>
            </a:r>
            <a:r>
              <a:rPr lang="en-US" sz="4400" dirty="0">
                <a:blipFill dpi="0" rotWithShape="1">
                  <a:blip r:embed="rId5"/>
                  <a:srcRect/>
                  <a:tile tx="6350" ty="-127000" sx="65000" sy="64000" flip="none" algn="tl"/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...</a:t>
            </a:r>
          </a:p>
          <a:p>
            <a:pPr algn="ctr"/>
            <a:endParaRPr lang="en-US" dirty="0">
              <a:blipFill dpi="0" rotWithShape="1">
                <a:blip r:embed="rId5"/>
                <a:srcRect/>
                <a:tile tx="6350" ty="-127000" sx="65000" sy="64000" flip="none" algn="tl"/>
              </a:blip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5282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A9330B86-A741-6A42-8E55-0261609203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824" y="1171868"/>
            <a:ext cx="5686132" cy="568613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7E75DBE-0AA4-A24A-9908-E108DF28A51A}"/>
              </a:ext>
            </a:extLst>
          </p:cNvPr>
          <p:cNvSpPr/>
          <p:nvPr/>
        </p:nvSpPr>
        <p:spPr>
          <a:xfrm>
            <a:off x="6468511" y="710203"/>
            <a:ext cx="55593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They need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5B85CF-3D0E-9845-B95D-C258DD196A39}"/>
              </a:ext>
            </a:extLst>
          </p:cNvPr>
          <p:cNvSpPr/>
          <p:nvPr/>
        </p:nvSpPr>
        <p:spPr>
          <a:xfrm>
            <a:off x="0" y="710203"/>
            <a:ext cx="5659787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Black youth </a:t>
            </a:r>
          </a:p>
          <a:p>
            <a:pPr algn="ctr"/>
            <a:r>
              <a:rPr lang="en-US" sz="4800" dirty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don’t need more discipline, a basketball, or</a:t>
            </a:r>
          </a:p>
          <a:p>
            <a:pPr algn="ctr"/>
            <a:r>
              <a:rPr lang="en-US" sz="4800" dirty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outside approval </a:t>
            </a:r>
          </a:p>
          <a:p>
            <a:pPr algn="ctr"/>
            <a:r>
              <a:rPr lang="en-US" sz="4800" dirty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get their lives </a:t>
            </a:r>
          </a:p>
          <a:p>
            <a:pPr algn="ctr"/>
            <a:r>
              <a:rPr lang="en-US" sz="4800" dirty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 track...</a:t>
            </a:r>
          </a:p>
          <a:p>
            <a:pPr algn="ctr"/>
            <a:endParaRPr lang="en-US" dirty="0">
              <a:blipFill dpi="0" rotWithShape="1">
                <a:blip r:embed="rId3"/>
                <a:srcRect/>
                <a:tile tx="6350" ty="-127000" sx="65000" sy="64000" flip="none" algn="tl"/>
              </a:blip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A96A04-E1AC-F948-A6EB-7C6B913B1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16090" y="3166387"/>
            <a:ext cx="6726474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7414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8375</TotalTime>
  <Words>606</Words>
  <Application>Microsoft Macintosh PowerPoint</Application>
  <PresentationFormat>Widescreen</PresentationFormat>
  <Paragraphs>107</Paragraphs>
  <Slides>20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Tahoma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Renee Mitchell</dc:creator>
  <cp:lastModifiedBy>Renee Mitchell</cp:lastModifiedBy>
  <cp:revision>73</cp:revision>
  <dcterms:created xsi:type="dcterms:W3CDTF">2020-12-20T08:09:06Z</dcterms:created>
  <dcterms:modified xsi:type="dcterms:W3CDTF">2022-03-14T20:12:05Z</dcterms:modified>
</cp:coreProperties>
</file>