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5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5143500" type="screen16x9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5C"/>
    <a:srgbClr val="F0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8844" autoAdjust="0"/>
  </p:normalViewPr>
  <p:slideViewPr>
    <p:cSldViewPr snapToObjects="1">
      <p:cViewPr varScale="1">
        <p:scale>
          <a:sx n="78" d="100"/>
          <a:sy n="78" d="100"/>
        </p:scale>
        <p:origin x="1594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97" d="100"/>
          <a:sy n="97" d="100"/>
        </p:scale>
        <p:origin x="2333" y="-994"/>
      </p:cViewPr>
      <p:guideLst>
        <p:guide orient="horz" pos="3024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Metro fatal traffic crash report to TPAC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4/7/2023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3AE7BF9C-1FB3-4BD3-8777-15DCB3A7B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31443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Metro fatal traffic crash report to TPAC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4/7/2023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42CE5875-0C48-4684-B7F7-ADB5C2F6B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958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three counties, there have been at least 4 traffic fatalities in August (19 traffic fatalities July). </a:t>
            </a:r>
          </a:p>
          <a:p>
            <a:endParaRPr lang="en-US" dirty="0"/>
          </a:p>
          <a:p>
            <a:r>
              <a:rPr lang="en-US" dirty="0"/>
              <a:t>There have been at least 99 fatalities in the three counties since the start of the year. And 373 in Oregon. </a:t>
            </a:r>
          </a:p>
          <a:p>
            <a:endParaRPr lang="en-US" dirty="0"/>
          </a:p>
          <a:p>
            <a:r>
              <a:rPr lang="en-US" dirty="0"/>
              <a:t>2022: same time, 374 in Oregon; 95 in three counties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CE5875-0C48-4684-B7F7-ADB5C2F6B0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B4CAB-916D-03E5-E8DF-FFE34F5B060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4/7/2023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DD9215BD-41F5-CEE4-C608-C120E839F81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Metro fatal traffic crash report to TPAC</a:t>
            </a:r>
          </a:p>
        </p:txBody>
      </p:sp>
    </p:spTree>
    <p:extLst>
      <p:ext uri="{BB962C8B-B14F-4D97-AF65-F5344CB8AC3E}">
        <p14:creationId xmlns:p14="http://schemas.microsoft.com/office/powerpoint/2010/main" val="188858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) Title slide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"/>
          <p:cNvSpPr>
            <a:spLocks noGrp="1"/>
          </p:cNvSpPr>
          <p:nvPr>
            <p:ph type="body" sz="quarter" idx="18" hasCustomPrompt="1"/>
          </p:nvPr>
        </p:nvSpPr>
        <p:spPr>
          <a:xfrm>
            <a:off x="1828800" y="3714154"/>
            <a:ext cx="5029200" cy="305396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algn="l">
              <a:buNone/>
              <a:defRPr sz="2000" baseline="0">
                <a:solidFill>
                  <a:srgbClr val="003B5C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6" name="Subtitle"/>
          <p:cNvSpPr>
            <a:spLocks noGrp="1"/>
          </p:cNvSpPr>
          <p:nvPr>
            <p:ph type="body" sz="quarter" idx="19" hasCustomPrompt="1"/>
          </p:nvPr>
        </p:nvSpPr>
        <p:spPr>
          <a:xfrm>
            <a:off x="1815998" y="2571154"/>
            <a:ext cx="5118202" cy="77647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algn="l">
              <a:buNone/>
              <a:defRPr sz="2600" baseline="0">
                <a:solidFill>
                  <a:srgbClr val="003B5C"/>
                </a:solidFill>
              </a:defRPr>
            </a:lvl1pPr>
          </a:lstStyle>
          <a:p>
            <a:pPr lvl="0"/>
            <a:r>
              <a:rPr lang="en-US" dirty="0"/>
              <a:t>Subtitle here if needed. Keep to just 2 lines of text or less if possible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1815998" y="1219201"/>
            <a:ext cx="5118202" cy="971550"/>
          </a:xfrm>
          <a:prstGeom prst="rect">
            <a:avLst/>
          </a:prstGeom>
        </p:spPr>
        <p:txBody>
          <a:bodyPr vert="horz" wrap="square" lIns="0" tIns="0" rIns="0" bIns="0" anchor="ctr" anchorCtr="0"/>
          <a:lstStyle>
            <a:lvl1pPr marL="0" algn="l">
              <a:defRPr sz="3800" b="1" i="0" baseline="0">
                <a:solidFill>
                  <a:srgbClr val="003B5C"/>
                </a:solidFill>
                <a:latin typeface="+mn-lt"/>
                <a:cs typeface="Cambria" pitchFamily="18" charset="0"/>
              </a:defRPr>
            </a:lvl1pPr>
          </a:lstStyle>
          <a:p>
            <a:r>
              <a:rPr lang="en-US" dirty="0"/>
              <a:t>Presentation title here, keep to 2 lines of text</a:t>
            </a:r>
          </a:p>
        </p:txBody>
      </p:sp>
      <p:pic>
        <p:nvPicPr>
          <p:cNvPr id="7" name="Metro logo, flag" descr="Metro logo vertical flag - 302C Blu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00" y="1"/>
            <a:ext cx="914400" cy="13750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) Full siz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"/>
          <p:cNvSpPr>
            <a:spLocks noGrp="1"/>
          </p:cNvSpPr>
          <p:nvPr>
            <p:ph type="pic" sz="quarter" idx="11"/>
          </p:nvPr>
        </p:nvSpPr>
        <p:spPr>
          <a:xfrm>
            <a:off x="0" y="-114300"/>
            <a:ext cx="9144000" cy="5486400"/>
          </a:xfrm>
          <a:custGeom>
            <a:avLst/>
            <a:gdLst>
              <a:gd name="connsiteX0" fmla="*/ 0 w 1828800"/>
              <a:gd name="connsiteY0" fmla="*/ 0 h 1143000"/>
              <a:gd name="connsiteX1" fmla="*/ 1828800 w 1828800"/>
              <a:gd name="connsiteY1" fmla="*/ 0 h 1143000"/>
              <a:gd name="connsiteX2" fmla="*/ 1828800 w 1828800"/>
              <a:gd name="connsiteY2" fmla="*/ 1143000 h 1143000"/>
              <a:gd name="connsiteX3" fmla="*/ 0 w 1828800"/>
              <a:gd name="connsiteY3" fmla="*/ 1143000 h 1143000"/>
              <a:gd name="connsiteX4" fmla="*/ 0 w 1828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143000">
                <a:moveTo>
                  <a:pt x="0" y="0"/>
                </a:moveTo>
                <a:lnTo>
                  <a:pt x="1828800" y="0"/>
                </a:lnTo>
                <a:lnTo>
                  <a:pt x="18288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vert="horz"/>
          <a:lstStyle>
            <a:lvl1pPr marL="0">
              <a:buFontTx/>
              <a:buNone/>
              <a:tabLst>
                <a:tab pos="53975" algn="l"/>
              </a:tabLst>
              <a:defRPr sz="2000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Image caption"/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4171950"/>
            <a:ext cx="7681560" cy="6858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caption here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) Closing side, op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) Closing side, op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) Title slide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llustration strip, gray" descr="16-9 illustration bottom gray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18" name="Date"/>
          <p:cNvSpPr>
            <a:spLocks noGrp="1"/>
          </p:cNvSpPr>
          <p:nvPr>
            <p:ph type="body" sz="quarter" idx="18" hasCustomPrompt="1"/>
          </p:nvPr>
        </p:nvSpPr>
        <p:spPr>
          <a:xfrm>
            <a:off x="1828800" y="3714154"/>
            <a:ext cx="5029200" cy="305396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algn="l">
              <a:buNone/>
              <a:defRPr sz="2000" baseline="0">
                <a:solidFill>
                  <a:srgbClr val="003B5C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6" name="Subtitle"/>
          <p:cNvSpPr>
            <a:spLocks noGrp="1"/>
          </p:cNvSpPr>
          <p:nvPr>
            <p:ph type="body" sz="quarter" idx="19" hasCustomPrompt="1"/>
          </p:nvPr>
        </p:nvSpPr>
        <p:spPr>
          <a:xfrm>
            <a:off x="1815998" y="2571154"/>
            <a:ext cx="5118202" cy="77647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algn="l">
              <a:buNone/>
              <a:defRPr sz="2600" baseline="0">
                <a:solidFill>
                  <a:srgbClr val="003B5C"/>
                </a:solidFill>
              </a:defRPr>
            </a:lvl1pPr>
          </a:lstStyle>
          <a:p>
            <a:pPr lvl="0"/>
            <a:r>
              <a:rPr lang="en-US" dirty="0"/>
              <a:t>Subtitle here if needed. Keep to just 2 lines of text or less if possible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1815998" y="1219201"/>
            <a:ext cx="5118202" cy="971550"/>
          </a:xfrm>
          <a:prstGeom prst="rect">
            <a:avLst/>
          </a:prstGeom>
        </p:spPr>
        <p:txBody>
          <a:bodyPr vert="horz" wrap="square" lIns="0" tIns="0" rIns="0" bIns="0" anchor="ctr" anchorCtr="0"/>
          <a:lstStyle>
            <a:lvl1pPr marL="0" algn="l">
              <a:defRPr sz="3800" b="1" i="0" baseline="0">
                <a:solidFill>
                  <a:srgbClr val="003B5C"/>
                </a:solidFill>
                <a:latin typeface="+mn-lt"/>
                <a:cs typeface="Cambria" pitchFamily="18" charset="0"/>
              </a:defRPr>
            </a:lvl1pPr>
          </a:lstStyle>
          <a:p>
            <a:r>
              <a:rPr lang="en-US" dirty="0"/>
              <a:t>Presentation title here, keep to 2 lines of text</a:t>
            </a:r>
          </a:p>
        </p:txBody>
      </p:sp>
      <p:pic>
        <p:nvPicPr>
          <p:cNvPr id="7" name="Metro logo, flag" descr="Metro logo vertical flag - 302C Blu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15200" y="1"/>
            <a:ext cx="914400" cy="13750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) Title slide - option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"/>
          <p:cNvSpPr>
            <a:spLocks noGrp="1"/>
          </p:cNvSpPr>
          <p:nvPr>
            <p:ph type="body" sz="quarter" idx="18" hasCustomPrompt="1"/>
          </p:nvPr>
        </p:nvSpPr>
        <p:spPr>
          <a:xfrm>
            <a:off x="1828800" y="3714154"/>
            <a:ext cx="5029200" cy="305396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algn="l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Subtitle"/>
          <p:cNvSpPr>
            <a:spLocks noGrp="1"/>
          </p:cNvSpPr>
          <p:nvPr>
            <p:ph type="body" sz="quarter" idx="19" hasCustomPrompt="1"/>
          </p:nvPr>
        </p:nvSpPr>
        <p:spPr>
          <a:xfrm>
            <a:off x="1815998" y="2571154"/>
            <a:ext cx="5118202" cy="77647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algn="l">
              <a:buNone/>
              <a:defRPr sz="2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here if needed. Keep to just 2 lines of text or less if possible</a:t>
            </a:r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1815998" y="1219201"/>
            <a:ext cx="5118202" cy="971550"/>
          </a:xfrm>
          <a:prstGeom prst="rect">
            <a:avLst/>
          </a:prstGeom>
        </p:spPr>
        <p:txBody>
          <a:bodyPr vert="horz" wrap="square" lIns="0" tIns="0" rIns="0" bIns="0" anchor="ctr" anchorCtr="0"/>
          <a:lstStyle>
            <a:lvl1pPr marL="0" algn="l">
              <a:defRPr sz="3800" b="1" i="0" baseline="0">
                <a:solidFill>
                  <a:schemeClr val="bg1"/>
                </a:solidFill>
                <a:latin typeface="+mn-lt"/>
                <a:cs typeface="Cambria" pitchFamily="18" charset="0"/>
              </a:defRPr>
            </a:lvl1pPr>
          </a:lstStyle>
          <a:p>
            <a:r>
              <a:rPr lang="en-US" dirty="0"/>
              <a:t>Presentation title here, keep to 2 lines of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)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1581150"/>
            <a:ext cx="7315200" cy="2743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spcBef>
                <a:spcPts val="1800"/>
              </a:spcBef>
              <a:buNone/>
              <a:defRPr sz="3000" baseline="0">
                <a:solidFill>
                  <a:srgbClr val="003B5C"/>
                </a:solidFill>
              </a:defRPr>
            </a:lvl1pPr>
          </a:lstStyle>
          <a:p>
            <a:pPr lvl="0"/>
            <a:r>
              <a:rPr lang="en-US" dirty="0"/>
              <a:t>This slide is formatted for text only.</a:t>
            </a:r>
          </a:p>
          <a:p>
            <a:pPr lvl="0"/>
            <a:r>
              <a:rPr lang="en-US" dirty="0"/>
              <a:t>Font style is Calibri, 30 pt.</a:t>
            </a:r>
          </a:p>
          <a:p>
            <a:pPr lvl="0"/>
            <a:r>
              <a:rPr lang="en-US" dirty="0"/>
              <a:t>Paragraph spacing is 18 pt after each paragraph return.</a:t>
            </a:r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914400" y="590550"/>
            <a:ext cx="7315200" cy="51435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defRPr sz="4000" b="1" i="0" baseline="0">
                <a:solidFill>
                  <a:srgbClr val="003B5C"/>
                </a:solidFill>
                <a:latin typeface="+mn-lt"/>
                <a:cs typeface="Cambria" pitchFamily="18" charset="0"/>
              </a:defRPr>
            </a:lvl1pPr>
          </a:lstStyle>
          <a:p>
            <a:r>
              <a:rPr lang="en-US" dirty="0"/>
              <a:t>Slide title, keep to one line, 40 pt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)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, bullets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1581150"/>
            <a:ext cx="7315200" cy="2743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227013" indent="-227013">
              <a:spcBef>
                <a:spcPts val="1800"/>
              </a:spcBef>
              <a:buFont typeface="Arial" pitchFamily="34" charset="0"/>
              <a:buChar char="•"/>
              <a:defRPr sz="3000" baseline="0">
                <a:solidFill>
                  <a:srgbClr val="003B5C"/>
                </a:solidFill>
              </a:defRPr>
            </a:lvl1pPr>
          </a:lstStyle>
          <a:p>
            <a:pPr lvl="0"/>
            <a:r>
              <a:rPr lang="en-US" dirty="0"/>
              <a:t>Use bullets sparingly.</a:t>
            </a:r>
          </a:p>
          <a:p>
            <a:pPr lvl="0"/>
            <a:r>
              <a:rPr lang="en-US" dirty="0"/>
              <a:t>Font style is Calibri, 30 pt.</a:t>
            </a:r>
          </a:p>
          <a:p>
            <a:pPr lvl="0"/>
            <a:r>
              <a:rPr lang="en-US" dirty="0"/>
              <a:t>Paragraph spacing is 18 pt after each paragraph return</a:t>
            </a:r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914400" y="590550"/>
            <a:ext cx="7315200" cy="51435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defRPr sz="4000" b="1" i="0" baseline="0">
                <a:solidFill>
                  <a:srgbClr val="003B5C"/>
                </a:solidFill>
                <a:latin typeface="+mn-lt"/>
                <a:cs typeface="Cambria" pitchFamily="18" charset="0"/>
              </a:defRPr>
            </a:lvl1pPr>
          </a:lstStyle>
          <a:p>
            <a:r>
              <a:rPr lang="en-US" dirty="0"/>
              <a:t>Slide title, keep to one line, 40 pt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) Text,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mage"/>
          <p:cNvSpPr>
            <a:spLocks noGrp="1"/>
          </p:cNvSpPr>
          <p:nvPr>
            <p:ph type="pic" sz="quarter" idx="19"/>
          </p:nvPr>
        </p:nvSpPr>
        <p:spPr>
          <a:xfrm>
            <a:off x="5482740" y="0"/>
            <a:ext cx="3661260" cy="5143500"/>
          </a:xfrm>
          <a:custGeom>
            <a:avLst/>
            <a:gdLst>
              <a:gd name="connsiteX0" fmla="*/ 0 w 1828800"/>
              <a:gd name="connsiteY0" fmla="*/ 0 h 1143000"/>
              <a:gd name="connsiteX1" fmla="*/ 1828800 w 1828800"/>
              <a:gd name="connsiteY1" fmla="*/ 0 h 1143000"/>
              <a:gd name="connsiteX2" fmla="*/ 1828800 w 1828800"/>
              <a:gd name="connsiteY2" fmla="*/ 1143000 h 1143000"/>
              <a:gd name="connsiteX3" fmla="*/ 0 w 1828800"/>
              <a:gd name="connsiteY3" fmla="*/ 1143000 h 1143000"/>
              <a:gd name="connsiteX4" fmla="*/ 0 w 1828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143000">
                <a:moveTo>
                  <a:pt x="0" y="0"/>
                </a:moveTo>
                <a:lnTo>
                  <a:pt x="1828800" y="0"/>
                </a:lnTo>
                <a:lnTo>
                  <a:pt x="18288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 marL="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2" name="Text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1581150"/>
            <a:ext cx="4188865" cy="2743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spcBef>
                <a:spcPts val="1800"/>
              </a:spcBef>
              <a:buNone/>
              <a:defRPr sz="3000" baseline="0">
                <a:solidFill>
                  <a:srgbClr val="003B5C"/>
                </a:solidFill>
              </a:defRPr>
            </a:lvl1pPr>
          </a:lstStyle>
          <a:p>
            <a:pPr lvl="0"/>
            <a:r>
              <a:rPr lang="en-US" dirty="0"/>
              <a:t>This slide is formatted for text only.</a:t>
            </a:r>
          </a:p>
          <a:p>
            <a:pPr lvl="0"/>
            <a:r>
              <a:rPr lang="en-US" dirty="0"/>
              <a:t>Font style is Calibri, 30 pt.</a:t>
            </a:r>
          </a:p>
          <a:p>
            <a:pPr lvl="0"/>
            <a:r>
              <a:rPr lang="en-US" dirty="0"/>
              <a:t>Keep it simple on slides with photos.</a:t>
            </a:r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914400" y="590550"/>
            <a:ext cx="4188865" cy="51435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defRPr sz="4000" b="1" i="0" baseline="0">
                <a:solidFill>
                  <a:srgbClr val="003B5C"/>
                </a:solidFill>
                <a:latin typeface="+mn-lt"/>
                <a:cs typeface="Cambria" pitchFamily="18" charset="0"/>
              </a:defRPr>
            </a:lvl1pPr>
          </a:lstStyle>
          <a:p>
            <a:r>
              <a:rPr lang="en-US" dirty="0"/>
              <a:t>Slide title, 40 pt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) Text, 3 landscap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mage 3"/>
          <p:cNvSpPr>
            <a:spLocks noGrp="1"/>
          </p:cNvSpPr>
          <p:nvPr>
            <p:ph type="pic" sz="quarter" idx="21" hasCustomPrompt="1"/>
          </p:nvPr>
        </p:nvSpPr>
        <p:spPr>
          <a:xfrm>
            <a:off x="6363582" y="3421226"/>
            <a:ext cx="2780417" cy="1722274"/>
          </a:xfrm>
          <a:custGeom>
            <a:avLst/>
            <a:gdLst>
              <a:gd name="connsiteX0" fmla="*/ 0 w 1828800"/>
              <a:gd name="connsiteY0" fmla="*/ 0 h 1143000"/>
              <a:gd name="connsiteX1" fmla="*/ 1828800 w 1828800"/>
              <a:gd name="connsiteY1" fmla="*/ 0 h 1143000"/>
              <a:gd name="connsiteX2" fmla="*/ 1828800 w 1828800"/>
              <a:gd name="connsiteY2" fmla="*/ 1143000 h 1143000"/>
              <a:gd name="connsiteX3" fmla="*/ 0 w 1828800"/>
              <a:gd name="connsiteY3" fmla="*/ 1143000 h 1143000"/>
              <a:gd name="connsiteX4" fmla="*/ 0 w 1828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143000">
                <a:moveTo>
                  <a:pt x="0" y="0"/>
                </a:moveTo>
                <a:lnTo>
                  <a:pt x="1828800" y="0"/>
                </a:lnTo>
                <a:lnTo>
                  <a:pt x="18288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 marL="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7" name="Image 2"/>
          <p:cNvSpPr>
            <a:spLocks noGrp="1"/>
          </p:cNvSpPr>
          <p:nvPr>
            <p:ph type="pic" sz="quarter" idx="20" hasCustomPrompt="1"/>
          </p:nvPr>
        </p:nvSpPr>
        <p:spPr>
          <a:xfrm>
            <a:off x="6363582" y="1726082"/>
            <a:ext cx="2780417" cy="1722274"/>
          </a:xfrm>
          <a:custGeom>
            <a:avLst/>
            <a:gdLst>
              <a:gd name="connsiteX0" fmla="*/ 0 w 1828800"/>
              <a:gd name="connsiteY0" fmla="*/ 0 h 1143000"/>
              <a:gd name="connsiteX1" fmla="*/ 1828800 w 1828800"/>
              <a:gd name="connsiteY1" fmla="*/ 0 h 1143000"/>
              <a:gd name="connsiteX2" fmla="*/ 1828800 w 1828800"/>
              <a:gd name="connsiteY2" fmla="*/ 1143000 h 1143000"/>
              <a:gd name="connsiteX3" fmla="*/ 0 w 1828800"/>
              <a:gd name="connsiteY3" fmla="*/ 1143000 h 1143000"/>
              <a:gd name="connsiteX4" fmla="*/ 0 w 1828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143000">
                <a:moveTo>
                  <a:pt x="0" y="0"/>
                </a:moveTo>
                <a:lnTo>
                  <a:pt x="1828800" y="0"/>
                </a:lnTo>
                <a:lnTo>
                  <a:pt x="18288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 marL="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5" name="Image 1"/>
          <p:cNvSpPr>
            <a:spLocks noGrp="1"/>
          </p:cNvSpPr>
          <p:nvPr>
            <p:ph type="pic" sz="quarter" idx="19" hasCustomPrompt="1"/>
          </p:nvPr>
        </p:nvSpPr>
        <p:spPr>
          <a:xfrm>
            <a:off x="6363582" y="0"/>
            <a:ext cx="2780417" cy="1722274"/>
          </a:xfrm>
          <a:custGeom>
            <a:avLst/>
            <a:gdLst>
              <a:gd name="connsiteX0" fmla="*/ 0 w 1828800"/>
              <a:gd name="connsiteY0" fmla="*/ 0 h 1143000"/>
              <a:gd name="connsiteX1" fmla="*/ 1828800 w 1828800"/>
              <a:gd name="connsiteY1" fmla="*/ 0 h 1143000"/>
              <a:gd name="connsiteX2" fmla="*/ 1828800 w 1828800"/>
              <a:gd name="connsiteY2" fmla="*/ 1143000 h 1143000"/>
              <a:gd name="connsiteX3" fmla="*/ 0 w 1828800"/>
              <a:gd name="connsiteY3" fmla="*/ 1143000 h 1143000"/>
              <a:gd name="connsiteX4" fmla="*/ 0 w 1828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143000">
                <a:moveTo>
                  <a:pt x="0" y="0"/>
                </a:moveTo>
                <a:lnTo>
                  <a:pt x="1828800" y="0"/>
                </a:lnTo>
                <a:lnTo>
                  <a:pt x="18288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 marL="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2" name="Text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1581150"/>
            <a:ext cx="4188865" cy="2743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spcBef>
                <a:spcPts val="1800"/>
              </a:spcBef>
              <a:buNone/>
              <a:defRPr sz="3000" baseline="0">
                <a:solidFill>
                  <a:srgbClr val="003B5C"/>
                </a:solidFill>
              </a:defRPr>
            </a:lvl1pPr>
          </a:lstStyle>
          <a:p>
            <a:pPr lvl="0"/>
            <a:r>
              <a:rPr lang="en-US" dirty="0"/>
              <a:t>This slide is formatted for text only.</a:t>
            </a:r>
          </a:p>
          <a:p>
            <a:pPr lvl="0"/>
            <a:r>
              <a:rPr lang="en-US" dirty="0"/>
              <a:t>Font style is Calibri, 30 pt.</a:t>
            </a:r>
          </a:p>
          <a:p>
            <a:pPr lvl="0"/>
            <a:r>
              <a:rPr lang="en-US" dirty="0"/>
              <a:t>Keep it simple on slides with photos.</a:t>
            </a:r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914400" y="590550"/>
            <a:ext cx="4188865" cy="51435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defRPr sz="4000" b="1" i="0" baseline="0">
                <a:solidFill>
                  <a:srgbClr val="003B5C"/>
                </a:solidFill>
                <a:latin typeface="+mn-lt"/>
                <a:cs typeface="Cambria" pitchFamily="18" charset="0"/>
              </a:defRPr>
            </a:lvl1pPr>
          </a:lstStyle>
          <a:p>
            <a:r>
              <a:rPr lang="en-US" dirty="0"/>
              <a:t>Slide title, 40 pt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) Bullets,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mage"/>
          <p:cNvSpPr>
            <a:spLocks noGrp="1"/>
          </p:cNvSpPr>
          <p:nvPr>
            <p:ph type="pic" sz="quarter" idx="19"/>
          </p:nvPr>
        </p:nvSpPr>
        <p:spPr>
          <a:xfrm>
            <a:off x="5482740" y="0"/>
            <a:ext cx="3661260" cy="5143500"/>
          </a:xfrm>
          <a:custGeom>
            <a:avLst/>
            <a:gdLst>
              <a:gd name="connsiteX0" fmla="*/ 0 w 1828800"/>
              <a:gd name="connsiteY0" fmla="*/ 0 h 1143000"/>
              <a:gd name="connsiteX1" fmla="*/ 1828800 w 1828800"/>
              <a:gd name="connsiteY1" fmla="*/ 0 h 1143000"/>
              <a:gd name="connsiteX2" fmla="*/ 1828800 w 1828800"/>
              <a:gd name="connsiteY2" fmla="*/ 1143000 h 1143000"/>
              <a:gd name="connsiteX3" fmla="*/ 0 w 1828800"/>
              <a:gd name="connsiteY3" fmla="*/ 1143000 h 1143000"/>
              <a:gd name="connsiteX4" fmla="*/ 0 w 1828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143000">
                <a:moveTo>
                  <a:pt x="0" y="0"/>
                </a:moveTo>
                <a:lnTo>
                  <a:pt x="1828800" y="0"/>
                </a:lnTo>
                <a:lnTo>
                  <a:pt x="18288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 marL="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2" name="Text, bullets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1581150"/>
            <a:ext cx="4188865" cy="2743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227013" indent="-227013">
              <a:spcBef>
                <a:spcPts val="1800"/>
              </a:spcBef>
              <a:buFont typeface="Arial" pitchFamily="34" charset="0"/>
              <a:buChar char="•"/>
              <a:defRPr sz="3000" baseline="0">
                <a:solidFill>
                  <a:srgbClr val="003B5C"/>
                </a:solidFill>
              </a:defRPr>
            </a:lvl1pPr>
          </a:lstStyle>
          <a:p>
            <a:pPr lvl="0"/>
            <a:r>
              <a:rPr lang="en-US" dirty="0"/>
              <a:t>This slide is formatted for text only.</a:t>
            </a:r>
          </a:p>
          <a:p>
            <a:pPr lvl="0"/>
            <a:r>
              <a:rPr lang="en-US" dirty="0"/>
              <a:t>Font style is Calibri, 30pt.</a:t>
            </a:r>
          </a:p>
          <a:p>
            <a:pPr lvl="0"/>
            <a:r>
              <a:rPr lang="en-US" dirty="0"/>
              <a:t>Keep it simple on slides with photos.</a:t>
            </a:r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914400" y="590550"/>
            <a:ext cx="4188865" cy="51435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defRPr sz="4000" b="1" i="0" baseline="0">
                <a:solidFill>
                  <a:srgbClr val="003B5C"/>
                </a:solidFill>
                <a:latin typeface="+mn-lt"/>
                <a:cs typeface="Cambria" pitchFamily="18" charset="0"/>
              </a:defRPr>
            </a:lvl1pPr>
          </a:lstStyle>
          <a:p>
            <a:r>
              <a:rPr lang="en-US" dirty="0"/>
              <a:t>Slide title, 40 pt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) Bullets, 3 landscap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mage 3"/>
          <p:cNvSpPr>
            <a:spLocks noGrp="1"/>
          </p:cNvSpPr>
          <p:nvPr>
            <p:ph type="pic" sz="quarter" idx="21" hasCustomPrompt="1"/>
          </p:nvPr>
        </p:nvSpPr>
        <p:spPr>
          <a:xfrm>
            <a:off x="6363582" y="3421226"/>
            <a:ext cx="2780417" cy="1722274"/>
          </a:xfrm>
          <a:custGeom>
            <a:avLst/>
            <a:gdLst>
              <a:gd name="connsiteX0" fmla="*/ 0 w 1828800"/>
              <a:gd name="connsiteY0" fmla="*/ 0 h 1143000"/>
              <a:gd name="connsiteX1" fmla="*/ 1828800 w 1828800"/>
              <a:gd name="connsiteY1" fmla="*/ 0 h 1143000"/>
              <a:gd name="connsiteX2" fmla="*/ 1828800 w 1828800"/>
              <a:gd name="connsiteY2" fmla="*/ 1143000 h 1143000"/>
              <a:gd name="connsiteX3" fmla="*/ 0 w 1828800"/>
              <a:gd name="connsiteY3" fmla="*/ 1143000 h 1143000"/>
              <a:gd name="connsiteX4" fmla="*/ 0 w 1828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143000">
                <a:moveTo>
                  <a:pt x="0" y="0"/>
                </a:moveTo>
                <a:lnTo>
                  <a:pt x="1828800" y="0"/>
                </a:lnTo>
                <a:lnTo>
                  <a:pt x="18288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 marL="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7" name="Image 2"/>
          <p:cNvSpPr>
            <a:spLocks noGrp="1"/>
          </p:cNvSpPr>
          <p:nvPr>
            <p:ph type="pic" sz="quarter" idx="20" hasCustomPrompt="1"/>
          </p:nvPr>
        </p:nvSpPr>
        <p:spPr>
          <a:xfrm>
            <a:off x="6363582" y="1726082"/>
            <a:ext cx="2780417" cy="1722274"/>
          </a:xfrm>
          <a:custGeom>
            <a:avLst/>
            <a:gdLst>
              <a:gd name="connsiteX0" fmla="*/ 0 w 1828800"/>
              <a:gd name="connsiteY0" fmla="*/ 0 h 1143000"/>
              <a:gd name="connsiteX1" fmla="*/ 1828800 w 1828800"/>
              <a:gd name="connsiteY1" fmla="*/ 0 h 1143000"/>
              <a:gd name="connsiteX2" fmla="*/ 1828800 w 1828800"/>
              <a:gd name="connsiteY2" fmla="*/ 1143000 h 1143000"/>
              <a:gd name="connsiteX3" fmla="*/ 0 w 1828800"/>
              <a:gd name="connsiteY3" fmla="*/ 1143000 h 1143000"/>
              <a:gd name="connsiteX4" fmla="*/ 0 w 1828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143000">
                <a:moveTo>
                  <a:pt x="0" y="0"/>
                </a:moveTo>
                <a:lnTo>
                  <a:pt x="1828800" y="0"/>
                </a:lnTo>
                <a:lnTo>
                  <a:pt x="18288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 marL="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5" name="Image 1"/>
          <p:cNvSpPr>
            <a:spLocks noGrp="1"/>
          </p:cNvSpPr>
          <p:nvPr>
            <p:ph type="pic" sz="quarter" idx="19" hasCustomPrompt="1"/>
          </p:nvPr>
        </p:nvSpPr>
        <p:spPr>
          <a:xfrm>
            <a:off x="6363582" y="0"/>
            <a:ext cx="2780417" cy="1722274"/>
          </a:xfrm>
          <a:custGeom>
            <a:avLst/>
            <a:gdLst>
              <a:gd name="connsiteX0" fmla="*/ 0 w 1828800"/>
              <a:gd name="connsiteY0" fmla="*/ 0 h 1143000"/>
              <a:gd name="connsiteX1" fmla="*/ 1828800 w 1828800"/>
              <a:gd name="connsiteY1" fmla="*/ 0 h 1143000"/>
              <a:gd name="connsiteX2" fmla="*/ 1828800 w 1828800"/>
              <a:gd name="connsiteY2" fmla="*/ 1143000 h 1143000"/>
              <a:gd name="connsiteX3" fmla="*/ 0 w 1828800"/>
              <a:gd name="connsiteY3" fmla="*/ 1143000 h 1143000"/>
              <a:gd name="connsiteX4" fmla="*/ 0 w 1828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143000">
                <a:moveTo>
                  <a:pt x="0" y="0"/>
                </a:moveTo>
                <a:lnTo>
                  <a:pt x="1828800" y="0"/>
                </a:lnTo>
                <a:lnTo>
                  <a:pt x="18288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 marL="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2" name="Text, bullets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1581150"/>
            <a:ext cx="4188865" cy="27432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227013" indent="-227013">
              <a:spcBef>
                <a:spcPts val="1800"/>
              </a:spcBef>
              <a:buFont typeface="Arial" pitchFamily="34" charset="0"/>
              <a:buChar char="•"/>
              <a:defRPr sz="3000" baseline="0">
                <a:solidFill>
                  <a:srgbClr val="003B5C"/>
                </a:solidFill>
              </a:defRPr>
            </a:lvl1pPr>
          </a:lstStyle>
          <a:p>
            <a:pPr lvl="0"/>
            <a:r>
              <a:rPr lang="en-US" dirty="0"/>
              <a:t>This slide is formatted for text only.</a:t>
            </a:r>
          </a:p>
          <a:p>
            <a:pPr lvl="0"/>
            <a:r>
              <a:rPr lang="en-US" dirty="0"/>
              <a:t>Font style is Calibri, 30pt.</a:t>
            </a:r>
          </a:p>
          <a:p>
            <a:pPr lvl="0"/>
            <a:r>
              <a:rPr lang="en-US" dirty="0"/>
              <a:t>Keep it simple on slides with photos.</a:t>
            </a:r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914400" y="590550"/>
            <a:ext cx="4188865" cy="51435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>
              <a:defRPr sz="4000" b="1" i="0" baseline="0">
                <a:solidFill>
                  <a:srgbClr val="003B5C"/>
                </a:solidFill>
                <a:latin typeface="+mn-lt"/>
                <a:cs typeface="Cambria" pitchFamily="18" charset="0"/>
              </a:defRPr>
            </a:lvl1pPr>
          </a:lstStyle>
          <a:p>
            <a:r>
              <a:rPr lang="en-US" dirty="0"/>
              <a:t>Slide title, 40 pt</a:t>
            </a:r>
          </a:p>
        </p:txBody>
      </p:sp>
      <p:sp>
        <p:nvSpPr>
          <p:cNvPr id="9" name="Slide number"/>
          <p:cNvSpPr/>
          <p:nvPr userDrawn="1"/>
        </p:nvSpPr>
        <p:spPr>
          <a:xfrm>
            <a:off x="8442645" y="4469125"/>
            <a:ext cx="486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4B10EA6-68C0-45EE-B261-ABB77A7AD612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/>
              <a:t>‹#›</a:t>
            </a:fld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818" r:id="rId2"/>
    <p:sldLayoutId id="2147483821" r:id="rId3"/>
    <p:sldLayoutId id="2147483800" r:id="rId4"/>
    <p:sldLayoutId id="2147483813" r:id="rId5"/>
    <p:sldLayoutId id="2147483814" r:id="rId6"/>
    <p:sldLayoutId id="2147483815" r:id="rId7"/>
    <p:sldLayoutId id="2147483819" r:id="rId8"/>
    <p:sldLayoutId id="2147483820" r:id="rId9"/>
    <p:sldLayoutId id="2147483788" r:id="rId10"/>
    <p:sldLayoutId id="2147483822" r:id="rId11"/>
    <p:sldLayoutId id="2147483823" r:id="rId12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Calibri"/>
          <a:ea typeface="Calibri" pitchFamily="34" charset="0"/>
          <a:cs typeface="Calibri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257301" y="219005"/>
            <a:ext cx="8792504" cy="4284764"/>
          </a:xfrm>
          <a:prstGeom prst="rect">
            <a:avLst/>
          </a:prstGeom>
        </p:spPr>
        <p:txBody>
          <a:bodyPr/>
          <a:lstStyle/>
          <a:p>
            <a:r>
              <a:rPr lang="en-US" sz="1600" b="1" dirty="0"/>
              <a:t>Monthly fatal traffic crash report  for Clackamas, Multnomah and Washington counties*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Frederick Kortlever,90 and  </a:t>
            </a:r>
            <a:r>
              <a:rPr lang="en-US" sz="1200" dirty="0" err="1"/>
              <a:t>Erez</a:t>
            </a:r>
            <a:r>
              <a:rPr lang="en-US" sz="1200" dirty="0"/>
              <a:t> Mayer, 50, driving, 	Highway 26, near milepost 52, Washington,	8/15</a:t>
            </a:r>
          </a:p>
          <a:p>
            <a:r>
              <a:rPr lang="en-US" sz="1200" dirty="0"/>
              <a:t>Braden Josiah Lungren, 20, walking, SE Foster Road near </a:t>
            </a:r>
            <a:r>
              <a:rPr lang="en-US" sz="1200"/>
              <a:t>Happy Valley, </a:t>
            </a:r>
            <a:r>
              <a:rPr lang="en-US" sz="1200" dirty="0"/>
              <a:t>Clackamas, 8/11</a:t>
            </a:r>
          </a:p>
          <a:p>
            <a:r>
              <a:rPr lang="en-US" sz="1200" dirty="0"/>
              <a:t>Mark Hendrickson, 48, bicycling,  Timberline Highway, Clackamas, 8/5</a:t>
            </a:r>
          </a:p>
          <a:p>
            <a:r>
              <a:rPr lang="en-US" sz="1200" dirty="0"/>
              <a:t>Glen Terrence Dante, 33, motorcycling, 16700 block of SE Stark St, Gresham, Multnomah, 8/3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1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167" y="3558385"/>
            <a:ext cx="19800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*</a:t>
            </a:r>
            <a:r>
              <a:rPr lang="en-US" sz="1100" i="1" dirty="0">
                <a:solidFill>
                  <a:schemeClr val="bg1"/>
                </a:solidFill>
              </a:rPr>
              <a:t>ODOT initial fatal crash report  as of  8/30/23 – all information is preliminary and subject to change</a:t>
            </a:r>
          </a:p>
        </p:txBody>
      </p:sp>
      <p:sp>
        <p:nvSpPr>
          <p:cNvPr id="4" name="Rectangle 3"/>
          <p:cNvSpPr/>
          <p:nvPr/>
        </p:nvSpPr>
        <p:spPr>
          <a:xfrm>
            <a:off x="170090" y="752368"/>
            <a:ext cx="85002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1400" dirty="0">
              <a:solidFill>
                <a:schemeClr val="bg1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ass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_Document" ma:contentTypeID="0x0101006FF79D06ED53544480EC334040B1B493002A7E05E0D20421478F7B450765730F9B" ma:contentTypeVersion="21" ma:contentTypeDescription="" ma:contentTypeScope="" ma:versionID="f266399af4556e2c0000aee14e9847ac">
  <xsd:schema xmlns:xsd="http://www.w3.org/2001/XMLSchema" xmlns:xs="http://www.w3.org/2001/XMLSchema" xmlns:p="http://schemas.microsoft.com/office/2006/metadata/properties" xmlns:ns2="c3f7562b-7648-45b2-a016-d2a51a3cec71" xmlns:ns3="http://schemas.microsoft.com/sharepoint/v4" targetNamespace="http://schemas.microsoft.com/office/2006/metadata/properties" ma:root="true" ma:fieldsID="0097bec4ad6ad1f70e54f37ad9442073" ns2:_="" ns3:_="">
    <xsd:import namespace="c3f7562b-7648-45b2-a016-d2a51a3cec7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fc355e04e25945cc8ab89c123ad704cf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f7562b-7648-45b2-a016-d2a51a3cec71" elementFormDefault="qualified">
    <xsd:import namespace="http://schemas.microsoft.com/office/2006/documentManagement/types"/>
    <xsd:import namespace="http://schemas.microsoft.com/office/infopath/2007/PartnerControls"/>
    <xsd:element name="fc355e04e25945cc8ab89c123ad704cf" ma:index="8" nillable="true" ma:taxonomy="true" ma:internalName="fc355e04e25945cc8ab89c123ad704cf" ma:taxonomyFieldName="MetroNet_x0020_Keywords" ma:displayName="MetroNet Keywords" ma:default="" ma:fieldId="{fc355e04-e259-45cc-8ab8-9c123ad704cf}" ma:taxonomyMulti="true" ma:sspId="04a8b7e0-a0dd-4eb2-89ca-9a4b8f404ec7" ma:termSetId="7126f60c-e924-4463-b913-77377d0d53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fc355e04e25945cc8ab89c123ad704cf xmlns="c3f7562b-7648-45b2-a016-d2a51a3cec71">
      <Terms xmlns="http://schemas.microsoft.com/office/infopath/2007/PartnerControls"/>
    </fc355e04e25945cc8ab89c123ad704c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C12F74-194D-427D-9F45-EAD7E278B9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f7562b-7648-45b2-a016-d2a51a3cec7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C538CD-B152-4325-ADAF-3BC9688C1B2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4"/>
    <ds:schemaRef ds:uri="http://purl.org/dc/terms/"/>
    <ds:schemaRef ds:uri="http://schemas.openxmlformats.org/package/2006/metadata/core-properties"/>
    <ds:schemaRef ds:uri="c3f7562b-7648-45b2-a016-d2a51a3cec7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990A357-33F1-4253-8CA0-6CE3EA06C2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6977</TotalTime>
  <Words>173</Words>
  <Application>Microsoft Office PowerPoint</Application>
  <PresentationFormat>On-screen Show (16:9)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Compass_blue</vt:lpstr>
      <vt:lpstr>PowerPoint Presentation</vt:lpstr>
    </vt:vector>
  </TitlesOfParts>
  <Company>Metro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schnacky</dc:creator>
  <cp:lastModifiedBy>Lake McTighe</cp:lastModifiedBy>
  <cp:revision>418</cp:revision>
  <cp:lastPrinted>2023-04-07T14:42:36Z</cp:lastPrinted>
  <dcterms:created xsi:type="dcterms:W3CDTF">2010-10-28T21:57:37Z</dcterms:created>
  <dcterms:modified xsi:type="dcterms:W3CDTF">2023-09-11T20:09:22Z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roNet Keywords">
    <vt:lpwstr/>
  </property>
  <property fmtid="{D5CDD505-2E9C-101B-9397-08002B2CF9AE}" pid="3" name="ContentTypeId">
    <vt:lpwstr>0x0101006FF79D06ED53544480EC334040B1B493002A7E05E0D20421478F7B450765730F9B</vt:lpwstr>
  </property>
  <property fmtid="{D5CDD505-2E9C-101B-9397-08002B2CF9AE}" pid="4" name="TaxCatchAll">
    <vt:lpwstr/>
  </property>
</Properties>
</file>