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9.xml" ContentType="application/vnd.openxmlformats-officedocument.drawingml.chart+xml"/>
  <Override PartName="/ppt/notesSlides/notesSlide27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8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96" r:id="rId3"/>
  </p:sldMasterIdLst>
  <p:notesMasterIdLst>
    <p:notesMasterId r:id="rId32"/>
  </p:notesMasterIdLst>
  <p:sldIdLst>
    <p:sldId id="282" r:id="rId4"/>
    <p:sldId id="283" r:id="rId5"/>
    <p:sldId id="296" r:id="rId6"/>
    <p:sldId id="270" r:id="rId7"/>
    <p:sldId id="297" r:id="rId8"/>
    <p:sldId id="298" r:id="rId9"/>
    <p:sldId id="300" r:id="rId10"/>
    <p:sldId id="311" r:id="rId11"/>
    <p:sldId id="312" r:id="rId12"/>
    <p:sldId id="301" r:id="rId13"/>
    <p:sldId id="302" r:id="rId14"/>
    <p:sldId id="308" r:id="rId15"/>
    <p:sldId id="309" r:id="rId16"/>
    <p:sldId id="261" r:id="rId17"/>
    <p:sldId id="257" r:id="rId18"/>
    <p:sldId id="258" r:id="rId19"/>
    <p:sldId id="259" r:id="rId20"/>
    <p:sldId id="260" r:id="rId21"/>
    <p:sldId id="263" r:id="rId22"/>
    <p:sldId id="267" r:id="rId23"/>
    <p:sldId id="264" r:id="rId24"/>
    <p:sldId id="265" r:id="rId25"/>
    <p:sldId id="266" r:id="rId26"/>
    <p:sldId id="268" r:id="rId27"/>
    <p:sldId id="310" r:id="rId28"/>
    <p:sldId id="313" r:id="rId29"/>
    <p:sldId id="314" r:id="rId30"/>
    <p:sldId id="315" r:id="rId3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singer\AppData\Local\Microsoft\Windows\Temporary%20Internet%20Files\Content.Outlook\CQPEP4Y6\5th%20grade%20and%20below%20OOS%20and%20expulsions%20with%20without%20harm%20to%20staff%202014-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singer\AppData\Local\Microsoft\Windows\Temporary%20Internet%20Files\Content.Outlook\CQPEP4Y6\5th%20grade%20and%20below%20OOS%20and%20expulsions%20with%20without%20harm%20to%20staff%202014-1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psfiles.ad.ppsnet\sites\_AllSites_\Disp_Discipline\Data%20Team\DATA\Charts%20used%20in%20PowerPoints\2015\PowerPoint%20Charts%202015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psfiles.ad.ppsnet\sites\_AllSites_\Disp_Discipline\Data%20Team\DATA\Exclusion%20over%20time\Percentage%20of%20students%20excluded%20over%20time%20(chart%20with%20table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ppsfiles.ad.ppsnet\sites\_AllSites_\Disp_Discipline\Data%20Team\DATA\_Board%20Presentation%207-28-2015\Target%20Analysis%20(SY%202014-15)\Target%20Analysis%20(What-if%20analysis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ppsfiles.ad.ppsnet\sites\_AllSites_\Disp_Discipline\Data%20Team\DATA\_Board%20Presentation%207-28-2015\Target%20Analysis%20(SY%202014-15)\Target%20Analysis%20(What-if%20analysis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singer\Desktop\12%20School%20Analysis%20Board%208.25.15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singer\Desktop\12%20School%20Analysis%20Board%208.25.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singer\AppData\Local\Microsoft\Windows\Temporary%20Internet%20Files\Content.Outlook\CQPEP4Y6\5th%20grade%20and%20below%20OOS%20and%20expulsions%20with%20without%20harm%20to%20staff%202014-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Not excluded</c:v>
                </c:pt>
                <c:pt idx="1">
                  <c:v>Excluded once</c:v>
                </c:pt>
                <c:pt idx="2">
                  <c:v>Excluded between 2-5 times</c:v>
                </c:pt>
                <c:pt idx="3">
                  <c:v>Excluded between 5-10 times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0.69</c:v>
                </c:pt>
                <c:pt idx="1">
                  <c:v>0.43</c:v>
                </c:pt>
                <c:pt idx="2">
                  <c:v>0.34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4064"/>
        <c:axId val="5385600"/>
      </c:barChart>
      <c:catAx>
        <c:axId val="53840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5385600"/>
        <c:crosses val="autoZero"/>
        <c:auto val="1"/>
        <c:lblAlgn val="ctr"/>
        <c:lblOffset val="100"/>
        <c:noMultiLvlLbl val="0"/>
      </c:catAx>
      <c:valAx>
        <c:axId val="53856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384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Charts!$C$66:$C$72</c:f>
              <c:strCache>
                <c:ptCount val="7"/>
                <c:pt idx="0">
                  <c:v>American Indian / Alaskan Native</c:v>
                </c:pt>
                <c:pt idx="1">
                  <c:v>Asian</c:v>
                </c:pt>
                <c:pt idx="2">
                  <c:v>Black / African American</c:v>
                </c:pt>
                <c:pt idx="3">
                  <c:v>Hispanic</c:v>
                </c:pt>
                <c:pt idx="4">
                  <c:v>Native Hawaiian / Other Pacific Islander</c:v>
                </c:pt>
                <c:pt idx="5">
                  <c:v>Two or More</c:v>
                </c:pt>
                <c:pt idx="6">
                  <c:v>White</c:v>
                </c:pt>
              </c:strCache>
            </c:strRef>
          </c:cat>
          <c:val>
            <c:numRef>
              <c:f>Charts!$D$66:$D$72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9</c:v>
                </c:pt>
                <c:pt idx="3">
                  <c:v>8</c:v>
                </c:pt>
                <c:pt idx="5">
                  <c:v>6</c:v>
                </c:pt>
                <c:pt idx="6">
                  <c:v>31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976192"/>
        <c:axId val="111711744"/>
      </c:barChart>
      <c:catAx>
        <c:axId val="109976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1711744"/>
        <c:crosses val="autoZero"/>
        <c:auto val="1"/>
        <c:lblAlgn val="ctr"/>
        <c:lblOffset val="100"/>
        <c:noMultiLvlLbl val="0"/>
      </c:catAx>
      <c:valAx>
        <c:axId val="111711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9976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Charts!$G$57:$H$57</c:f>
              <c:strCache>
                <c:ptCount val="2"/>
                <c:pt idx="0">
                  <c:v>Involved Harm to Staff</c:v>
                </c:pt>
                <c:pt idx="1">
                  <c:v>Did Not Involve Harm to Staff</c:v>
                </c:pt>
              </c:strCache>
            </c:strRef>
          </c:cat>
          <c:val>
            <c:numRef>
              <c:f>Charts!$G$58:$H$58</c:f>
              <c:numCache>
                <c:formatCode>General</c:formatCode>
                <c:ptCount val="2"/>
                <c:pt idx="0">
                  <c:v>57</c:v>
                </c:pt>
                <c:pt idx="1">
                  <c:v>307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 rtl="0">
            <a:defRPr sz="10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Sheet1!$E$16</c:f>
              <c:strCache>
                <c:ptCount val="1"/>
                <c:pt idx="0">
                  <c:v>% Special Ed Students excluded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Sheet1!$F$15:$H$15</c:f>
              <c:strCache>
                <c:ptCount val="3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</c:strCache>
            </c:strRef>
          </c:cat>
          <c:val>
            <c:numRef>
              <c:f>Sheet1!$F$16:$H$16</c:f>
              <c:numCache>
                <c:formatCode>0.0%</c:formatCode>
                <c:ptCount val="3"/>
                <c:pt idx="0">
                  <c:v>0.14067937033968517</c:v>
                </c:pt>
                <c:pt idx="1">
                  <c:v>9.1159326424870471E-2</c:v>
                </c:pt>
                <c:pt idx="2">
                  <c:v>6.7274800456100348E-2</c:v>
                </c:pt>
              </c:numCache>
            </c:numRef>
          </c:val>
        </c:ser>
        <c:ser>
          <c:idx val="1"/>
          <c:order val="1"/>
          <c:tx>
            <c:strRef>
              <c:f>Sheet1!$E$17</c:f>
              <c:strCache>
                <c:ptCount val="1"/>
                <c:pt idx="0">
                  <c:v>Overall % of students excluded</c:v>
                </c:pt>
              </c:strCache>
            </c:strRef>
          </c:tx>
          <c:invertIfNegative val="0"/>
          <c:cat>
            <c:strRef>
              <c:f>Sheet1!$F$15:$H$15</c:f>
              <c:strCache>
                <c:ptCount val="3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</c:strCache>
            </c:strRef>
          </c:cat>
          <c:val>
            <c:numRef>
              <c:f>Sheet1!$F$17:$H$17</c:f>
              <c:numCache>
                <c:formatCode>0.0%</c:formatCode>
                <c:ptCount val="3"/>
                <c:pt idx="0">
                  <c:v>4.6801300544946647E-2</c:v>
                </c:pt>
                <c:pt idx="1">
                  <c:v>3.3000000000000002E-2</c:v>
                </c:pt>
                <c:pt idx="2">
                  <c:v>2.3844314558979809E-2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18624"/>
        <c:axId val="122620160"/>
      </c:barChart>
      <c:catAx>
        <c:axId val="122618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22620160"/>
        <c:crosses val="autoZero"/>
        <c:auto val="1"/>
        <c:lblAlgn val="ctr"/>
        <c:lblOffset val="100"/>
        <c:noMultiLvlLbl val="0"/>
      </c:catAx>
      <c:valAx>
        <c:axId val="12262016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226186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'race over time'!$B$6</c:f>
              <c:strCache>
                <c:ptCount val="1"/>
                <c:pt idx="0">
                  <c:v>Overall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'race over time'!$A$8:$A$14</c:f>
              <c:strCache>
                <c:ptCount val="7"/>
                <c:pt idx="0">
                  <c:v>2008-
2009</c:v>
                </c:pt>
                <c:pt idx="1">
                  <c:v>2009-
2010</c:v>
                </c:pt>
                <c:pt idx="2">
                  <c:v>2010-
2011</c:v>
                </c:pt>
                <c:pt idx="3">
                  <c:v>2011-
2012</c:v>
                </c:pt>
                <c:pt idx="4">
                  <c:v>2012-
2013</c:v>
                </c:pt>
                <c:pt idx="5">
                  <c:v>2013-
2014</c:v>
                </c:pt>
                <c:pt idx="6">
                  <c:v>2014-15</c:v>
                </c:pt>
              </c:strCache>
            </c:strRef>
          </c:cat>
          <c:val>
            <c:numRef>
              <c:f>'race over time'!$B$8:$B$14</c:f>
              <c:numCache>
                <c:formatCode>0.0%</c:formatCode>
                <c:ptCount val="7"/>
                <c:pt idx="0">
                  <c:v>7.1999999999999995E-2</c:v>
                </c:pt>
                <c:pt idx="1">
                  <c:v>7.0000000000000007E-2</c:v>
                </c:pt>
                <c:pt idx="2">
                  <c:v>5.6966000000000003E-2</c:v>
                </c:pt>
                <c:pt idx="3">
                  <c:v>5.2944999999999999E-2</c:v>
                </c:pt>
                <c:pt idx="4">
                  <c:v>4.7350000000000003E-2</c:v>
                </c:pt>
                <c:pt idx="5">
                  <c:v>3.329E-2</c:v>
                </c:pt>
                <c:pt idx="6">
                  <c:v>2.4E-2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'race over time'!$C$6</c:f>
              <c:strCache>
                <c:ptCount val="1"/>
                <c:pt idx="0">
                  <c:v>Black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'race over time'!$A$8:$A$14</c:f>
              <c:strCache>
                <c:ptCount val="7"/>
                <c:pt idx="0">
                  <c:v>2008-
2009</c:v>
                </c:pt>
                <c:pt idx="1">
                  <c:v>2009-
2010</c:v>
                </c:pt>
                <c:pt idx="2">
                  <c:v>2010-
2011</c:v>
                </c:pt>
                <c:pt idx="3">
                  <c:v>2011-
2012</c:v>
                </c:pt>
                <c:pt idx="4">
                  <c:v>2012-
2013</c:v>
                </c:pt>
                <c:pt idx="5">
                  <c:v>2013-
2014</c:v>
                </c:pt>
                <c:pt idx="6">
                  <c:v>2014-15</c:v>
                </c:pt>
              </c:strCache>
            </c:strRef>
          </c:cat>
          <c:val>
            <c:numRef>
              <c:f>'race over time'!$C$8:$C$14</c:f>
              <c:numCache>
                <c:formatCode>0.0%</c:formatCode>
                <c:ptCount val="7"/>
                <c:pt idx="0">
                  <c:v>0.18099999999999999</c:v>
                </c:pt>
                <c:pt idx="1">
                  <c:v>0.18</c:v>
                </c:pt>
                <c:pt idx="2">
                  <c:v>0.147978</c:v>
                </c:pt>
                <c:pt idx="3">
                  <c:v>0.156579</c:v>
                </c:pt>
                <c:pt idx="4">
                  <c:v>0.14787800000000001</c:v>
                </c:pt>
                <c:pt idx="5">
                  <c:v>0.10487</c:v>
                </c:pt>
                <c:pt idx="6">
                  <c:v>6.9000000000000006E-2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'race over time'!$D$6</c:f>
              <c:strCache>
                <c:ptCount val="1"/>
                <c:pt idx="0">
                  <c:v>White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'race over time'!$A$8:$A$14</c:f>
              <c:strCache>
                <c:ptCount val="7"/>
                <c:pt idx="0">
                  <c:v>2008-
2009</c:v>
                </c:pt>
                <c:pt idx="1">
                  <c:v>2009-
2010</c:v>
                </c:pt>
                <c:pt idx="2">
                  <c:v>2010-
2011</c:v>
                </c:pt>
                <c:pt idx="3">
                  <c:v>2011-
2012</c:v>
                </c:pt>
                <c:pt idx="4">
                  <c:v>2012-
2013</c:v>
                </c:pt>
                <c:pt idx="5">
                  <c:v>2013-
2014</c:v>
                </c:pt>
                <c:pt idx="6">
                  <c:v>2014-15</c:v>
                </c:pt>
              </c:strCache>
            </c:strRef>
          </c:cat>
          <c:val>
            <c:numRef>
              <c:f>'race over time'!$D$8:$D$14</c:f>
              <c:numCache>
                <c:formatCode>0.0%</c:formatCode>
                <c:ptCount val="7"/>
                <c:pt idx="0">
                  <c:v>4.8000000000000001E-2</c:v>
                </c:pt>
                <c:pt idx="1">
                  <c:v>0.05</c:v>
                </c:pt>
                <c:pt idx="2">
                  <c:v>3.8726999999999998E-2</c:v>
                </c:pt>
                <c:pt idx="3">
                  <c:v>3.5711E-2</c:v>
                </c:pt>
                <c:pt idx="4">
                  <c:v>3.0460999999999998E-2</c:v>
                </c:pt>
                <c:pt idx="5">
                  <c:v>2.2988000000000001E-2</c:v>
                </c:pt>
                <c:pt idx="6">
                  <c:v>1.6E-2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'race over time'!$E$6</c:f>
              <c:strCache>
                <c:ptCount val="1"/>
                <c:pt idx="0">
                  <c:v>Native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'race over time'!$A$8:$A$14</c:f>
              <c:strCache>
                <c:ptCount val="7"/>
                <c:pt idx="0">
                  <c:v>2008-
2009</c:v>
                </c:pt>
                <c:pt idx="1">
                  <c:v>2009-
2010</c:v>
                </c:pt>
                <c:pt idx="2">
                  <c:v>2010-
2011</c:v>
                </c:pt>
                <c:pt idx="3">
                  <c:v>2011-
2012</c:v>
                </c:pt>
                <c:pt idx="4">
                  <c:v>2012-
2013</c:v>
                </c:pt>
                <c:pt idx="5">
                  <c:v>2013-
2014</c:v>
                </c:pt>
                <c:pt idx="6">
                  <c:v>2014-15</c:v>
                </c:pt>
              </c:strCache>
            </c:strRef>
          </c:cat>
          <c:val>
            <c:numRef>
              <c:f>'race over time'!$E$8:$E$14</c:f>
              <c:numCache>
                <c:formatCode>0.0%</c:formatCode>
                <c:ptCount val="7"/>
                <c:pt idx="0">
                  <c:v>0.14000000000000001</c:v>
                </c:pt>
                <c:pt idx="1">
                  <c:v>0.12</c:v>
                </c:pt>
                <c:pt idx="2">
                  <c:v>9.7000000000000003E-2</c:v>
                </c:pt>
                <c:pt idx="3">
                  <c:v>8.3000000000000004E-2</c:v>
                </c:pt>
                <c:pt idx="4">
                  <c:v>8.4000000000000005E-2</c:v>
                </c:pt>
                <c:pt idx="5">
                  <c:v>7.3999999999999996E-2</c:v>
                </c:pt>
                <c:pt idx="6">
                  <c:v>3.7999999999999999E-2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9654016"/>
        <c:axId val="109655552"/>
      </c:lineChart>
      <c:catAx>
        <c:axId val="109654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9655552"/>
        <c:crosses val="autoZero"/>
        <c:auto val="1"/>
        <c:lblAlgn val="ctr"/>
        <c:lblOffset val="100"/>
        <c:noMultiLvlLbl val="0"/>
      </c:catAx>
      <c:valAx>
        <c:axId val="10965555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96540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Sheet2!$D$9</c:f>
              <c:strCache>
                <c:ptCount val="1"/>
                <c:pt idx="0">
                  <c:v>Overall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Sheet2!$C$10:$C$12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Sheet2!$D$10:$D$12</c:f>
              <c:numCache>
                <c:formatCode>_(* #,##0.0_);_(* \(#,##0.0\);_(* "-"??_);_(@_)</c:formatCode>
                <c:ptCount val="3"/>
                <c:pt idx="0">
                  <c:v>8.4</c:v>
                </c:pt>
                <c:pt idx="1">
                  <c:v>5.7</c:v>
                </c:pt>
                <c:pt idx="2">
                  <c:v>3.6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Sheet2!$E$9</c:f>
              <c:strCache>
                <c:ptCount val="1"/>
                <c:pt idx="0">
                  <c:v>White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Sheet2!$C$10:$C$12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Sheet2!$E$10:$E$12</c:f>
              <c:numCache>
                <c:formatCode>_(* #,##0.0_);_(* \(#,##0.0\);_(* "-"??_);_(@_)</c:formatCode>
                <c:ptCount val="3"/>
                <c:pt idx="0">
                  <c:v>5.2</c:v>
                </c:pt>
                <c:pt idx="1">
                  <c:v>3.9</c:v>
                </c:pt>
                <c:pt idx="2">
                  <c:v>2.6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Sheet2!$F$9</c:f>
              <c:strCache>
                <c:ptCount val="1"/>
                <c:pt idx="0">
                  <c:v>Black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1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Sheet2!$C$10:$C$12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Sheet2!$F$10:$F$12</c:f>
              <c:numCache>
                <c:formatCode>_(* #,##0.0_);_(* \(#,##0.0\);_(* "-"??_);_(@_)</c:formatCode>
                <c:ptCount val="3"/>
                <c:pt idx="0">
                  <c:v>29.2</c:v>
                </c:pt>
                <c:pt idx="1">
                  <c:v>17.969899999999999</c:v>
                </c:pt>
                <c:pt idx="2">
                  <c:v>10.268000000000001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Sheet2!$G$9</c:f>
              <c:strCache>
                <c:ptCount val="1"/>
                <c:pt idx="0">
                  <c:v>Native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Sheet2!$C$10:$C$12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Sheet2!$G$10:$G$12</c:f>
              <c:numCache>
                <c:formatCode>_(* #,##0.0_);_(* \(#,##0.0\);_(* "-"??_);_(@_)</c:formatCode>
                <c:ptCount val="3"/>
                <c:pt idx="0">
                  <c:v>13.4956</c:v>
                </c:pt>
                <c:pt idx="1">
                  <c:v>16.7849</c:v>
                </c:pt>
                <c:pt idx="2">
                  <c:v>6.4592999999999998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739008"/>
        <c:axId val="109744896"/>
      </c:lineChart>
      <c:catAx>
        <c:axId val="109739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9744896"/>
        <c:crosses val="autoZero"/>
        <c:auto val="1"/>
        <c:lblAlgn val="ctr"/>
        <c:lblOffset val="100"/>
        <c:noMultiLvlLbl val="0"/>
      </c:catAx>
      <c:valAx>
        <c:axId val="1097448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109739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'race and gender'!$D$1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'race and gender'!$B$2:$B$15</c:f>
              <c:strCache>
                <c:ptCount val="14"/>
                <c:pt idx="0">
                  <c:v>Asian Female</c:v>
                </c:pt>
                <c:pt idx="1">
                  <c:v>PacificIslander Female</c:v>
                </c:pt>
                <c:pt idx="2">
                  <c:v>White Female</c:v>
                </c:pt>
                <c:pt idx="3">
                  <c:v>Asian Male</c:v>
                </c:pt>
                <c:pt idx="4">
                  <c:v>Hispanic Female</c:v>
                </c:pt>
                <c:pt idx="5">
                  <c:v>Native Female</c:v>
                </c:pt>
                <c:pt idx="6">
                  <c:v>Multiple Female</c:v>
                </c:pt>
                <c:pt idx="7">
                  <c:v>White Male</c:v>
                </c:pt>
                <c:pt idx="8">
                  <c:v>PacificIslander Male</c:v>
                </c:pt>
                <c:pt idx="9">
                  <c:v>Hispanic Male</c:v>
                </c:pt>
                <c:pt idx="10">
                  <c:v>Multiple Male</c:v>
                </c:pt>
                <c:pt idx="11">
                  <c:v>Black Female</c:v>
                </c:pt>
                <c:pt idx="12">
                  <c:v>Native Male</c:v>
                </c:pt>
                <c:pt idx="13">
                  <c:v>Black Male</c:v>
                </c:pt>
              </c:strCache>
            </c:strRef>
          </c:cat>
          <c:val>
            <c:numRef>
              <c:f>'race and gender'!$D$2:$D$15</c:f>
              <c:numCache>
                <c:formatCode>0.00%</c:formatCode>
                <c:ptCount val="14"/>
                <c:pt idx="0">
                  <c:v>2E-3</c:v>
                </c:pt>
                <c:pt idx="1">
                  <c:v>5.0000000000000001E-3</c:v>
                </c:pt>
                <c:pt idx="2">
                  <c:v>5.0000000000000001E-3</c:v>
                </c:pt>
                <c:pt idx="3">
                  <c:v>1.2999999999999999E-2</c:v>
                </c:pt>
                <c:pt idx="4">
                  <c:v>1.2999999999999999E-2</c:v>
                </c:pt>
                <c:pt idx="5">
                  <c:v>1.9E-2</c:v>
                </c:pt>
                <c:pt idx="6">
                  <c:v>2.3E-2</c:v>
                </c:pt>
                <c:pt idx="7">
                  <c:v>2.7E-2</c:v>
                </c:pt>
                <c:pt idx="8">
                  <c:v>3.2000000000000001E-2</c:v>
                </c:pt>
                <c:pt idx="9">
                  <c:v>3.5999999999999997E-2</c:v>
                </c:pt>
                <c:pt idx="10">
                  <c:v>4.3999999999999997E-2</c:v>
                </c:pt>
                <c:pt idx="11">
                  <c:v>4.5999999999999999E-2</c:v>
                </c:pt>
                <c:pt idx="12">
                  <c:v>5.7000000000000002E-2</c:v>
                </c:pt>
                <c:pt idx="13">
                  <c:v>0.09</c:v>
                </c:pt>
              </c:numCache>
            </c:numRef>
          </c:val>
        </c:ser>
        <c:ser>
          <c:idx val="0"/>
          <c:order val="1"/>
          <c:tx>
            <c:strRef>
              <c:f>'race and gender'!$C$1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'race and gender'!$B$2:$B$15</c:f>
              <c:strCache>
                <c:ptCount val="14"/>
                <c:pt idx="0">
                  <c:v>Asian Female</c:v>
                </c:pt>
                <c:pt idx="1">
                  <c:v>PacificIslander Female</c:v>
                </c:pt>
                <c:pt idx="2">
                  <c:v>White Female</c:v>
                </c:pt>
                <c:pt idx="3">
                  <c:v>Asian Male</c:v>
                </c:pt>
                <c:pt idx="4">
                  <c:v>Hispanic Female</c:v>
                </c:pt>
                <c:pt idx="5">
                  <c:v>Native Female</c:v>
                </c:pt>
                <c:pt idx="6">
                  <c:v>Multiple Female</c:v>
                </c:pt>
                <c:pt idx="7">
                  <c:v>White Male</c:v>
                </c:pt>
                <c:pt idx="8">
                  <c:v>PacificIslander Male</c:v>
                </c:pt>
                <c:pt idx="9">
                  <c:v>Hispanic Male</c:v>
                </c:pt>
                <c:pt idx="10">
                  <c:v>Multiple Male</c:v>
                </c:pt>
                <c:pt idx="11">
                  <c:v>Black Female</c:v>
                </c:pt>
                <c:pt idx="12">
                  <c:v>Native Male</c:v>
                </c:pt>
                <c:pt idx="13">
                  <c:v>Black Male</c:v>
                </c:pt>
              </c:strCache>
            </c:strRef>
          </c:cat>
          <c:val>
            <c:numRef>
              <c:f>'race and gender'!$C$2:$C$15</c:f>
              <c:numCache>
                <c:formatCode>0.0%</c:formatCode>
                <c:ptCount val="14"/>
                <c:pt idx="0">
                  <c:v>3.6745406824146981E-3</c:v>
                </c:pt>
                <c:pt idx="1">
                  <c:v>2.336448598130841E-2</c:v>
                </c:pt>
                <c:pt idx="2">
                  <c:v>9.9306431273644396E-3</c:v>
                </c:pt>
                <c:pt idx="3">
                  <c:v>1.663798049340218E-2</c:v>
                </c:pt>
                <c:pt idx="4">
                  <c:v>1.490019679505201E-2</c:v>
                </c:pt>
                <c:pt idx="5">
                  <c:v>2.7149321266968326E-2</c:v>
                </c:pt>
                <c:pt idx="6">
                  <c:v>2.1126760563380281E-2</c:v>
                </c:pt>
                <c:pt idx="7">
                  <c:v>3.51518770057467E-2</c:v>
                </c:pt>
                <c:pt idx="8">
                  <c:v>6.7010309278350513E-2</c:v>
                </c:pt>
                <c:pt idx="9">
                  <c:v>4.2605827377680046E-2</c:v>
                </c:pt>
                <c:pt idx="10">
                  <c:v>5.471478463329453E-2</c:v>
                </c:pt>
                <c:pt idx="11">
                  <c:v>6.8573832562053003E-2</c:v>
                </c:pt>
                <c:pt idx="12">
                  <c:v>0.12254901960784313</c:v>
                </c:pt>
                <c:pt idx="13">
                  <c:v>0.13807024626564393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863296"/>
        <c:axId val="109864832"/>
      </c:barChart>
      <c:catAx>
        <c:axId val="109863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9864832"/>
        <c:crosses val="autoZero"/>
        <c:auto val="1"/>
        <c:lblAlgn val="ctr"/>
        <c:lblOffset val="100"/>
        <c:noMultiLvlLbl val="0"/>
      </c:catAx>
      <c:valAx>
        <c:axId val="109864832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8632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%</a:t>
            </a:r>
            <a:r>
              <a:rPr lang="en-US" baseline="0" dirty="0"/>
              <a:t> of Students Excluded </a:t>
            </a:r>
            <a:r>
              <a:rPr lang="en-US" baseline="0" dirty="0" smtClean="0"/>
              <a:t>at least once- </a:t>
            </a:r>
            <a:r>
              <a:rPr lang="en-US" baseline="0" dirty="0"/>
              <a:t>Overall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Sheet1!$B$14</c:f>
              <c:strCache>
                <c:ptCount val="1"/>
                <c:pt idx="0">
                  <c:v>Overall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pattFill prst="smCheck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Sheet1!$C$11:$F$11</c:f>
              <c:strCache>
                <c:ptCount val="4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 TARGET</c:v>
                </c:pt>
              </c:strCache>
            </c:strRef>
          </c:cat>
          <c:val>
            <c:numRef>
              <c:f>Sheet1!$C$14:$F$14</c:f>
              <c:numCache>
                <c:formatCode>0.0%</c:formatCode>
                <c:ptCount val="4"/>
                <c:pt idx="0">
                  <c:v>4.7E-2</c:v>
                </c:pt>
                <c:pt idx="1">
                  <c:v>3.3000000000000002E-2</c:v>
                </c:pt>
                <c:pt idx="2">
                  <c:v>2.4E-2</c:v>
                </c:pt>
                <c:pt idx="3">
                  <c:v>2.4E-2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806336"/>
        <c:axId val="109807872"/>
        <c:axId val="0"/>
      </c:bar3DChart>
      <c:catAx>
        <c:axId val="109806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807872"/>
        <c:crosses val="autoZero"/>
        <c:auto val="1"/>
        <c:lblAlgn val="ctr"/>
        <c:lblOffset val="100"/>
        <c:noMultiLvlLbl val="0"/>
      </c:catAx>
      <c:valAx>
        <c:axId val="109807872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9806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%</a:t>
            </a:r>
            <a:r>
              <a:rPr lang="en-US" sz="2400" baseline="0"/>
              <a:t> of Students Excluded at Least Once</a:t>
            </a:r>
            <a:endParaRPr lang="en-US" sz="2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Sheet1!$B$13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3"/>
            <c:invertIfNegative val="0"/>
            <c:bubble3D val="0"/>
            <c:spPr>
              <a:pattFill prst="smCheck">
                <a:fgClr>
                  <a:schemeClr val="accent3"/>
                </a:fgClr>
                <a:bgClr>
                  <a:schemeClr val="bg1"/>
                </a:bgClr>
              </a:patt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Sheet1!$C$10:$F$11</c:f>
              <c:strCache>
                <c:ptCount val="4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 TARGET</c:v>
                </c:pt>
              </c:strCache>
            </c:strRef>
          </c:cat>
          <c:val>
            <c:numRef>
              <c:f>Sheet1!$C$13:$F$13</c:f>
              <c:numCache>
                <c:formatCode>0.0%</c:formatCode>
                <c:ptCount val="4"/>
                <c:pt idx="0">
                  <c:v>3.1E-2</c:v>
                </c:pt>
                <c:pt idx="1">
                  <c:v>2.3E-2</c:v>
                </c:pt>
                <c:pt idx="2">
                  <c:v>1.6E-2</c:v>
                </c:pt>
                <c:pt idx="3">
                  <c:v>1.6E-2</c:v>
                </c:pt>
              </c:numCache>
            </c:numRef>
          </c:val>
        </c:ser>
        <c:ser>
          <c:idx val="0"/>
          <c:order val="1"/>
          <c:tx>
            <c:strRef>
              <c:f>Sheet1!$B$12</c:f>
              <c:strCache>
                <c:ptCount val="1"/>
                <c:pt idx="0">
                  <c:v>Racially Historically Underserved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pattFill prst="smCheck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Sheet1!$C$10:$F$11</c:f>
              <c:strCache>
                <c:ptCount val="4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 TARGET</c:v>
                </c:pt>
              </c:strCache>
            </c:strRef>
          </c:cat>
          <c:val>
            <c:numRef>
              <c:f>Sheet1!$C$12:$F$12</c:f>
              <c:numCache>
                <c:formatCode>0.0%</c:formatCode>
                <c:ptCount val="4"/>
                <c:pt idx="0">
                  <c:v>8.8999999999999996E-2</c:v>
                </c:pt>
                <c:pt idx="1">
                  <c:v>0.06</c:v>
                </c:pt>
                <c:pt idx="2">
                  <c:v>4.1000000000000002E-2</c:v>
                </c:pt>
                <c:pt idx="3">
                  <c:v>2.3199999999999998E-2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396736"/>
        <c:axId val="109398272"/>
        <c:axId val="0"/>
      </c:bar3DChart>
      <c:catAx>
        <c:axId val="109396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9398272"/>
        <c:crosses val="autoZero"/>
        <c:auto val="1"/>
        <c:lblAlgn val="ctr"/>
        <c:lblOffset val="100"/>
        <c:noMultiLvlLbl val="0"/>
      </c:catAx>
      <c:valAx>
        <c:axId val="10939827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093967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Sheet8!$G$18</c:f>
              <c:strCache>
                <c:ptCount val="1"/>
                <c:pt idx="0">
                  <c:v>12 Schools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Sheet8!$H$17:$J$17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Sheet8!$H$18:$J$18</c:f>
              <c:numCache>
                <c:formatCode>0%</c:formatCode>
                <c:ptCount val="3"/>
                <c:pt idx="0">
                  <c:v>8.8708686570831793E-2</c:v>
                </c:pt>
                <c:pt idx="1">
                  <c:v>5.8488932855199703E-2</c:v>
                </c:pt>
                <c:pt idx="2">
                  <c:v>3.5524855063525346E-2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Sheet8!$G$19</c:f>
              <c:strCache>
                <c:ptCount val="1"/>
                <c:pt idx="0">
                  <c:v>Other Schools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Sheet8!$H$17:$J$17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Sheet8!$H$19:$J$19</c:f>
              <c:numCache>
                <c:formatCode>0%</c:formatCode>
                <c:ptCount val="3"/>
                <c:pt idx="0">
                  <c:v>3.9314353371723801E-2</c:v>
                </c:pt>
                <c:pt idx="1">
                  <c:v>2.8462897992561135E-2</c:v>
                </c:pt>
                <c:pt idx="2">
                  <c:v>2.1241106101279678E-2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495424"/>
        <c:axId val="109496960"/>
      </c:lineChart>
      <c:catAx>
        <c:axId val="10949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9496960"/>
        <c:crosses val="autoZero"/>
        <c:auto val="1"/>
        <c:lblAlgn val="ctr"/>
        <c:lblOffset val="100"/>
        <c:noMultiLvlLbl val="0"/>
      </c:catAx>
      <c:valAx>
        <c:axId val="10949696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1094954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Sheet4!$F$2</c:f>
              <c:strCache>
                <c:ptCount val="1"/>
                <c:pt idx="0">
                  <c:v>White Excluded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Sheet4!$E$3:$E$5</c:f>
              <c:strCache>
                <c:ptCount val="3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</c:strCache>
            </c:strRef>
          </c:cat>
          <c:val>
            <c:numRef>
              <c:f>Sheet4!$F$3:$F$5</c:f>
              <c:numCache>
                <c:formatCode>0%</c:formatCode>
                <c:ptCount val="3"/>
                <c:pt idx="0">
                  <c:v>4.8570444367895281E-2</c:v>
                </c:pt>
                <c:pt idx="1">
                  <c:v>3.525751814725199E-2</c:v>
                </c:pt>
                <c:pt idx="2">
                  <c:v>1.8723994452149791E-2</c:v>
                </c:pt>
              </c:numCache>
            </c:numRef>
          </c:val>
        </c:ser>
        <c:ser>
          <c:idx val="1"/>
          <c:order val="1"/>
          <c:tx>
            <c:strRef>
              <c:f>Sheet4!$G$2</c:f>
              <c:strCache>
                <c:ptCount val="1"/>
                <c:pt idx="0">
                  <c:v>HU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Sheet4!$E$3:$E$5</c:f>
              <c:strCache>
                <c:ptCount val="3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</c:strCache>
            </c:strRef>
          </c:cat>
          <c:val>
            <c:numRef>
              <c:f>Sheet4!$G$3:$G$5</c:f>
              <c:numCache>
                <c:formatCode>0%</c:formatCode>
                <c:ptCount val="3"/>
                <c:pt idx="0">
                  <c:v>0.13874558783600327</c:v>
                </c:pt>
                <c:pt idx="1">
                  <c:v>8.7957824639289681E-2</c:v>
                </c:pt>
                <c:pt idx="2">
                  <c:v>5.2965517241379309E-2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016768"/>
        <c:axId val="110018560"/>
        <c:axId val="0"/>
      </c:bar3DChart>
      <c:catAx>
        <c:axId val="110016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0018560"/>
        <c:crosses val="autoZero"/>
        <c:auto val="1"/>
        <c:lblAlgn val="ctr"/>
        <c:lblOffset val="100"/>
        <c:noMultiLvlLbl val="0"/>
      </c:catAx>
      <c:valAx>
        <c:axId val="11001856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00167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Charts!$G$57:$H$57</c:f>
              <c:strCache>
                <c:ptCount val="2"/>
                <c:pt idx="0">
                  <c:v>Involved Harm to Staff</c:v>
                </c:pt>
                <c:pt idx="1">
                  <c:v>Did Not Involve Harm to Staff</c:v>
                </c:pt>
              </c:strCache>
            </c:strRef>
          </c:cat>
          <c:val>
            <c:numRef>
              <c:f>Charts!$G$58:$H$58</c:f>
              <c:numCache>
                <c:formatCode>General</c:formatCode>
                <c:ptCount val="2"/>
                <c:pt idx="0">
                  <c:v>57</c:v>
                </c:pt>
                <c:pt idx="1">
                  <c:v>307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08012-2EBA-4739-8EDD-E13BD95A48AE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3EF7C9C5-7FD7-4C47-A893-6090206AB932}">
      <dgm:prSet phldrT="[Text]" custT="1"/>
      <dgm:spPr/>
      <dgm:t>
        <a:bodyPr/>
        <a:lstStyle/>
        <a:p>
          <a:r>
            <a:rPr lang="en-US" sz="1400" b="1" dirty="0" smtClean="0"/>
            <a:t>Collaborative Action Research for Equity (CARE)</a:t>
          </a:r>
        </a:p>
        <a:p>
          <a:endParaRPr lang="en-US" sz="1200" i="1" dirty="0" smtClean="0"/>
        </a:p>
        <a:p>
          <a:r>
            <a:rPr lang="en-US" sz="1200" i="1" dirty="0" smtClean="0"/>
            <a:t>Culturally responsive teaching</a:t>
          </a:r>
        </a:p>
        <a:p>
          <a:endParaRPr lang="en-US" sz="1200" dirty="0"/>
        </a:p>
      </dgm:t>
    </dgm:pt>
    <dgm:pt modelId="{BD830503-4F77-4986-8613-8B4E4124BD88}" type="parTrans" cxnId="{23BB7039-2E1F-4721-AD47-8C7DE8A7A07B}">
      <dgm:prSet/>
      <dgm:spPr/>
      <dgm:t>
        <a:bodyPr/>
        <a:lstStyle/>
        <a:p>
          <a:endParaRPr lang="en-US"/>
        </a:p>
      </dgm:t>
    </dgm:pt>
    <dgm:pt modelId="{BEF2A6DF-27B9-4A8C-A811-6B870F758BA1}" type="sibTrans" cxnId="{23BB7039-2E1F-4721-AD47-8C7DE8A7A07B}">
      <dgm:prSet/>
      <dgm:spPr/>
      <dgm:t>
        <a:bodyPr/>
        <a:lstStyle/>
        <a:p>
          <a:endParaRPr lang="en-US"/>
        </a:p>
      </dgm:t>
    </dgm:pt>
    <dgm:pt modelId="{616C6211-5C53-4D87-8A62-1D90B8911E9B}">
      <dgm:prSet phldrT="[Text]" custT="1"/>
      <dgm:spPr/>
      <dgm:t>
        <a:bodyPr/>
        <a:lstStyle/>
        <a:p>
          <a:r>
            <a:rPr lang="en-US" sz="1400" b="1" dirty="0" smtClean="0"/>
            <a:t>Restorative Justice</a:t>
          </a:r>
        </a:p>
        <a:p>
          <a:endParaRPr lang="en-US" sz="1200" dirty="0" smtClean="0"/>
        </a:p>
        <a:p>
          <a:r>
            <a:rPr lang="en-US" sz="1200" b="0" i="1" dirty="0" smtClean="0"/>
            <a:t>Resolving conflict by strengthening relationships instead of punitive measures</a:t>
          </a:r>
          <a:endParaRPr lang="en-US" sz="1200" i="1" dirty="0" smtClean="0"/>
        </a:p>
        <a:p>
          <a:endParaRPr lang="en-US" sz="1200" dirty="0"/>
        </a:p>
      </dgm:t>
    </dgm:pt>
    <dgm:pt modelId="{E2819C70-D1BA-44A2-8613-74D6B4E852B1}" type="parTrans" cxnId="{A70889CD-DC66-468C-977C-8108E1321D02}">
      <dgm:prSet/>
      <dgm:spPr/>
      <dgm:t>
        <a:bodyPr/>
        <a:lstStyle/>
        <a:p>
          <a:endParaRPr lang="en-US"/>
        </a:p>
      </dgm:t>
    </dgm:pt>
    <dgm:pt modelId="{5F560304-4B5C-4BC9-8CE4-AD16458D1272}" type="sibTrans" cxnId="{A70889CD-DC66-468C-977C-8108E1321D02}">
      <dgm:prSet/>
      <dgm:spPr/>
      <dgm:t>
        <a:bodyPr/>
        <a:lstStyle/>
        <a:p>
          <a:endParaRPr lang="en-US"/>
        </a:p>
      </dgm:t>
    </dgm:pt>
    <dgm:pt modelId="{972A62FF-F097-42FD-9751-6A99ED32E782}">
      <dgm:prSet phldrT="[Text]" custT="1"/>
      <dgm:spPr/>
      <dgm:t>
        <a:bodyPr/>
        <a:lstStyle/>
        <a:p>
          <a:r>
            <a:rPr lang="en-US" sz="1400" b="1" dirty="0" smtClean="0"/>
            <a:t>Positive Behavioral Interventions &amp; Supports (PBIS) </a:t>
          </a:r>
        </a:p>
        <a:p>
          <a:endParaRPr lang="en-US" sz="1400" b="1" dirty="0" smtClean="0"/>
        </a:p>
        <a:p>
          <a:r>
            <a:rPr lang="en-US" sz="1200" i="1" dirty="0" smtClean="0"/>
            <a:t>Creating school climates that engage every student, family &amp; staff</a:t>
          </a:r>
          <a:endParaRPr lang="en-US" sz="1200" b="0" i="1" dirty="0" smtClean="0"/>
        </a:p>
      </dgm:t>
    </dgm:pt>
    <dgm:pt modelId="{CB4DD298-CCE2-4DB7-9E5A-530F5E34578A}" type="parTrans" cxnId="{5FF85153-EC10-4563-9CB0-F588F9E330BF}">
      <dgm:prSet/>
      <dgm:spPr/>
      <dgm:t>
        <a:bodyPr/>
        <a:lstStyle/>
        <a:p>
          <a:endParaRPr lang="en-US"/>
        </a:p>
      </dgm:t>
    </dgm:pt>
    <dgm:pt modelId="{74EC6B34-4B6F-425F-A9E7-FBCE94EE03B2}" type="sibTrans" cxnId="{5FF85153-EC10-4563-9CB0-F588F9E330BF}">
      <dgm:prSet/>
      <dgm:spPr/>
      <dgm:t>
        <a:bodyPr/>
        <a:lstStyle/>
        <a:p>
          <a:endParaRPr lang="en-US"/>
        </a:p>
      </dgm:t>
    </dgm:pt>
    <dgm:pt modelId="{54516A51-568E-4CF6-BDB8-2F04BB5A0E3A}" type="pres">
      <dgm:prSet presAssocID="{77508012-2EBA-4739-8EDD-E13BD95A48AE}" presName="compositeShape" presStyleCnt="0">
        <dgm:presLayoutVars>
          <dgm:chMax val="7"/>
          <dgm:dir/>
          <dgm:resizeHandles val="exact"/>
        </dgm:presLayoutVars>
      </dgm:prSet>
      <dgm:spPr/>
    </dgm:pt>
    <dgm:pt modelId="{F181E430-BE95-40BD-9251-DF62D37F4C8C}" type="pres">
      <dgm:prSet presAssocID="{3EF7C9C5-7FD7-4C47-A893-6090206AB932}" presName="circ1" presStyleLbl="vennNode1" presStyleIdx="0" presStyleCnt="3"/>
      <dgm:spPr/>
      <dgm:t>
        <a:bodyPr/>
        <a:lstStyle/>
        <a:p>
          <a:endParaRPr lang="en-US"/>
        </a:p>
      </dgm:t>
    </dgm:pt>
    <dgm:pt modelId="{38CE6D61-F3C0-48DB-8CB7-5EA4E2E8E536}" type="pres">
      <dgm:prSet presAssocID="{3EF7C9C5-7FD7-4C47-A893-6090206AB93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413D4-A1E9-4E80-A603-A710D0FA451E}" type="pres">
      <dgm:prSet presAssocID="{616C6211-5C53-4D87-8A62-1D90B8911E9B}" presName="circ2" presStyleLbl="vennNode1" presStyleIdx="1" presStyleCnt="3"/>
      <dgm:spPr/>
      <dgm:t>
        <a:bodyPr/>
        <a:lstStyle/>
        <a:p>
          <a:endParaRPr lang="en-US"/>
        </a:p>
      </dgm:t>
    </dgm:pt>
    <dgm:pt modelId="{81BD2BE3-B51E-4FBD-897A-B009B8A57184}" type="pres">
      <dgm:prSet presAssocID="{616C6211-5C53-4D87-8A62-1D90B8911E9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942CD6-051A-4420-9418-65F50B84BF31}" type="pres">
      <dgm:prSet presAssocID="{972A62FF-F097-42FD-9751-6A99ED32E782}" presName="circ3" presStyleLbl="vennNode1" presStyleIdx="2" presStyleCnt="3"/>
      <dgm:spPr/>
      <dgm:t>
        <a:bodyPr/>
        <a:lstStyle/>
        <a:p>
          <a:endParaRPr lang="en-US"/>
        </a:p>
      </dgm:t>
    </dgm:pt>
    <dgm:pt modelId="{44651A76-4AFA-4DB6-95E1-115132326122}" type="pres">
      <dgm:prSet presAssocID="{972A62FF-F097-42FD-9751-6A99ED32E78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B7039-2E1F-4721-AD47-8C7DE8A7A07B}" srcId="{77508012-2EBA-4739-8EDD-E13BD95A48AE}" destId="{3EF7C9C5-7FD7-4C47-A893-6090206AB932}" srcOrd="0" destOrd="0" parTransId="{BD830503-4F77-4986-8613-8B4E4124BD88}" sibTransId="{BEF2A6DF-27B9-4A8C-A811-6B870F758BA1}"/>
    <dgm:cxn modelId="{A70889CD-DC66-468C-977C-8108E1321D02}" srcId="{77508012-2EBA-4739-8EDD-E13BD95A48AE}" destId="{616C6211-5C53-4D87-8A62-1D90B8911E9B}" srcOrd="1" destOrd="0" parTransId="{E2819C70-D1BA-44A2-8613-74D6B4E852B1}" sibTransId="{5F560304-4B5C-4BC9-8CE4-AD16458D1272}"/>
    <dgm:cxn modelId="{2C189C94-724F-5B4F-802D-581B56FF2465}" type="presOf" srcId="{616C6211-5C53-4D87-8A62-1D90B8911E9B}" destId="{401413D4-A1E9-4E80-A603-A710D0FA451E}" srcOrd="0" destOrd="0" presId="urn:microsoft.com/office/officeart/2005/8/layout/venn1"/>
    <dgm:cxn modelId="{C037B0DC-0010-424D-9E17-FA8DC7D32621}" type="presOf" srcId="{3EF7C9C5-7FD7-4C47-A893-6090206AB932}" destId="{38CE6D61-F3C0-48DB-8CB7-5EA4E2E8E536}" srcOrd="1" destOrd="0" presId="urn:microsoft.com/office/officeart/2005/8/layout/venn1"/>
    <dgm:cxn modelId="{EF8FD542-C152-5F44-80CD-2E45894CB037}" type="presOf" srcId="{972A62FF-F097-42FD-9751-6A99ED32E782}" destId="{0A942CD6-051A-4420-9418-65F50B84BF31}" srcOrd="0" destOrd="0" presId="urn:microsoft.com/office/officeart/2005/8/layout/venn1"/>
    <dgm:cxn modelId="{5FF85153-EC10-4563-9CB0-F588F9E330BF}" srcId="{77508012-2EBA-4739-8EDD-E13BD95A48AE}" destId="{972A62FF-F097-42FD-9751-6A99ED32E782}" srcOrd="2" destOrd="0" parTransId="{CB4DD298-CCE2-4DB7-9E5A-530F5E34578A}" sibTransId="{74EC6B34-4B6F-425F-A9E7-FBCE94EE03B2}"/>
    <dgm:cxn modelId="{42C03475-9F7F-0A45-B4F7-A78D9122FE6D}" type="presOf" srcId="{972A62FF-F097-42FD-9751-6A99ED32E782}" destId="{44651A76-4AFA-4DB6-95E1-115132326122}" srcOrd="1" destOrd="0" presId="urn:microsoft.com/office/officeart/2005/8/layout/venn1"/>
    <dgm:cxn modelId="{1F9ECE98-8F2C-404D-9C03-A9268274A7D6}" type="presOf" srcId="{3EF7C9C5-7FD7-4C47-A893-6090206AB932}" destId="{F181E430-BE95-40BD-9251-DF62D37F4C8C}" srcOrd="0" destOrd="0" presId="urn:microsoft.com/office/officeart/2005/8/layout/venn1"/>
    <dgm:cxn modelId="{D8A7E966-6963-6C49-B22D-937009672010}" type="presOf" srcId="{616C6211-5C53-4D87-8A62-1D90B8911E9B}" destId="{81BD2BE3-B51E-4FBD-897A-B009B8A57184}" srcOrd="1" destOrd="0" presId="urn:microsoft.com/office/officeart/2005/8/layout/venn1"/>
    <dgm:cxn modelId="{BB67DE96-2383-7C48-BAE3-5EB86DA6CCC6}" type="presOf" srcId="{77508012-2EBA-4739-8EDD-E13BD95A48AE}" destId="{54516A51-568E-4CF6-BDB8-2F04BB5A0E3A}" srcOrd="0" destOrd="0" presId="urn:microsoft.com/office/officeart/2005/8/layout/venn1"/>
    <dgm:cxn modelId="{3CA92AF1-7761-DA4C-AF14-C5701588EABC}" type="presParOf" srcId="{54516A51-568E-4CF6-BDB8-2F04BB5A0E3A}" destId="{F181E430-BE95-40BD-9251-DF62D37F4C8C}" srcOrd="0" destOrd="0" presId="urn:microsoft.com/office/officeart/2005/8/layout/venn1"/>
    <dgm:cxn modelId="{8391E30E-8580-EA4C-A1DF-081EF8692D58}" type="presParOf" srcId="{54516A51-568E-4CF6-BDB8-2F04BB5A0E3A}" destId="{38CE6D61-F3C0-48DB-8CB7-5EA4E2E8E536}" srcOrd="1" destOrd="0" presId="urn:microsoft.com/office/officeart/2005/8/layout/venn1"/>
    <dgm:cxn modelId="{87F52AF5-559B-CD48-BFD5-D9F1A6E74E02}" type="presParOf" srcId="{54516A51-568E-4CF6-BDB8-2F04BB5A0E3A}" destId="{401413D4-A1E9-4E80-A603-A710D0FA451E}" srcOrd="2" destOrd="0" presId="urn:microsoft.com/office/officeart/2005/8/layout/venn1"/>
    <dgm:cxn modelId="{294C7C13-5C2E-4640-B7EE-3CD1778E1FF3}" type="presParOf" srcId="{54516A51-568E-4CF6-BDB8-2F04BB5A0E3A}" destId="{81BD2BE3-B51E-4FBD-897A-B009B8A57184}" srcOrd="3" destOrd="0" presId="urn:microsoft.com/office/officeart/2005/8/layout/venn1"/>
    <dgm:cxn modelId="{B91E9311-7D75-E245-B5E5-53D95A3DC444}" type="presParOf" srcId="{54516A51-568E-4CF6-BDB8-2F04BB5A0E3A}" destId="{0A942CD6-051A-4420-9418-65F50B84BF31}" srcOrd="4" destOrd="0" presId="urn:microsoft.com/office/officeart/2005/8/layout/venn1"/>
    <dgm:cxn modelId="{C58493A6-120A-B04D-A890-A9746F721690}" type="presParOf" srcId="{54516A51-568E-4CF6-BDB8-2F04BB5A0E3A}" destId="{44651A76-4AFA-4DB6-95E1-11513232612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1E430-BE95-40BD-9251-DF62D37F4C8C}">
      <dsp:nvSpPr>
        <dsp:cNvPr id="0" name=""/>
        <dsp:cNvSpPr/>
      </dsp:nvSpPr>
      <dsp:spPr>
        <a:xfrm>
          <a:off x="2651759" y="60959"/>
          <a:ext cx="2926080" cy="292608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Collaborative Action Research for Equity (CARE)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dirty="0" smtClean="0"/>
            <a:t>Culturally responsive teaching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041903" y="573023"/>
        <a:ext cx="2145792" cy="1316736"/>
      </dsp:txXfrm>
    </dsp:sp>
    <dsp:sp modelId="{401413D4-A1E9-4E80-A603-A710D0FA451E}">
      <dsp:nvSpPr>
        <dsp:cNvPr id="0" name=""/>
        <dsp:cNvSpPr/>
      </dsp:nvSpPr>
      <dsp:spPr>
        <a:xfrm>
          <a:off x="3707587" y="1889759"/>
          <a:ext cx="2926080" cy="2926080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Restorative Justice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 smtClean="0"/>
            <a:t>Resolving conflict by strengthening relationships instead of punitive measures</a:t>
          </a:r>
          <a:endParaRPr lang="en-US" sz="1200" i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602480" y="2645663"/>
        <a:ext cx="1755648" cy="1609344"/>
      </dsp:txXfrm>
    </dsp:sp>
    <dsp:sp modelId="{0A942CD6-051A-4420-9418-65F50B84BF31}">
      <dsp:nvSpPr>
        <dsp:cNvPr id="0" name=""/>
        <dsp:cNvSpPr/>
      </dsp:nvSpPr>
      <dsp:spPr>
        <a:xfrm>
          <a:off x="1595932" y="1889759"/>
          <a:ext cx="2926080" cy="2926080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Positive Behavioral Interventions &amp; Supports (PBIS)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dirty="0" smtClean="0"/>
            <a:t>Creating school climates that engage every student, family &amp; staff</a:t>
          </a:r>
          <a:endParaRPr lang="en-US" sz="1200" b="0" i="1" kern="1200" dirty="0" smtClean="0"/>
        </a:p>
      </dsp:txBody>
      <dsp:txXfrm>
        <a:off x="1871471" y="2645663"/>
        <a:ext cx="1755648" cy="1609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0.43702</cdr:x>
      <cdr:y>0.12919</cdr:y>
    </cdr:from>
    <cdr:to>
      <cdr:x>0.67366</cdr:x>
      <cdr:y>0.24082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5337" y="645302"/>
          <a:ext cx="1692322" cy="5576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/>
            <a:t> </a:t>
          </a:r>
          <a:r>
            <a:rPr lang="en-US" sz="1600" dirty="0" smtClean="0"/>
            <a:t>Cut in half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0.79081</cdr:x>
      <cdr:y>0.6064</cdr:y>
    </cdr:from>
    <cdr:to>
      <cdr:x>0.89823</cdr:x>
      <cdr:y>0.65013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6976" y="3027755"/>
          <a:ext cx="777923" cy="218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 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3127F8-840B-9341-9AEA-4C79936099C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533B9A-B392-2340-B4BE-F069148C8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A486-6C6A-7141-AA6A-DFA733F76B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43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80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07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r>
              <a:rPr lang="en-US" dirty="0"/>
              <a:t>Franklin, Jefferson, Madison, Roosevelt,  Beaumont, George, Boise-Elliot/Humboldt, Chief Joseph/</a:t>
            </a:r>
            <a:r>
              <a:rPr lang="en-US" dirty="0" err="1"/>
              <a:t>Ockley</a:t>
            </a:r>
            <a:r>
              <a:rPr lang="en-US" dirty="0"/>
              <a:t> Green, Harrison Park, Lee, Vernon, Vestal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3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r>
              <a:rPr lang="en-US" dirty="0"/>
              <a:t>Franklin, Jefferson, Madison, Roosevelt,  Beaumont, George, Boise-Elliot/Humboldt, Chief Joseph/</a:t>
            </a:r>
            <a:r>
              <a:rPr lang="en-US" dirty="0" err="1"/>
              <a:t>Ockley</a:t>
            </a:r>
            <a:r>
              <a:rPr lang="en-US" dirty="0"/>
              <a:t> Green, Harrison Park, Lee, Vernon, </a:t>
            </a:r>
            <a:r>
              <a:rPr lang="en-US" dirty="0" smtClean="0"/>
              <a:t>Vestal</a:t>
            </a:r>
          </a:p>
          <a:p>
            <a:pPr defTabSz="465887">
              <a:defRPr/>
            </a:pPr>
            <a:r>
              <a:rPr lang="en-US" sz="1800" dirty="0" smtClean="0"/>
              <a:t>2.8x more in 2012-13</a:t>
            </a:r>
          </a:p>
          <a:p>
            <a:pPr defTabSz="465887">
              <a:defRPr/>
            </a:pPr>
            <a:r>
              <a:rPr lang="en-US" sz="1800" smtClean="0"/>
              <a:t>2.5x more in 2014-15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5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A486-6C6A-7141-AA6A-DFA733F76B7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0351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39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A486-6C6A-7141-AA6A-DFA733F76B7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60276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A486-6C6A-7141-AA6A-DFA733F76B7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7276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A486-6C6A-7141-AA6A-DFA733F76B7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60276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A486-6C6A-7141-AA6A-DFA733F76B7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6027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A486-6C6A-7141-AA6A-DFA733F76B7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22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A486-6C6A-7141-AA6A-DFA733F76B7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0351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741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796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359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286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A486-6C6A-7141-AA6A-DFA733F76B7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03512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r>
              <a:rPr lang="en-US" dirty="0"/>
              <a:t>The 2014-15 handbook said, for Physical Contact that is Harmful (which was formerly called Battery): “</a:t>
            </a:r>
            <a:r>
              <a:rPr lang="en-US" b="1" dirty="0"/>
              <a:t>Intentionally, knowingly, or recklessly causing physical harm to another, but not mutual combat; unlawful application of force; physical contact that is willful and harmful.</a:t>
            </a:r>
            <a:r>
              <a:rPr lang="en-US" dirty="0"/>
              <a:t>“ This in turn would be sub-coded either as Harm to Peer or Harm to Staff.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2E348-E28D-4B91-83E4-939DFD27BD8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151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r>
              <a:rPr lang="en-US" dirty="0"/>
              <a:t>Bottom line: students of all groups except Asian are more than four times as likely to be out-of-school suspended for behaviors </a:t>
            </a:r>
            <a:r>
              <a:rPr lang="en-US" b="1" dirty="0"/>
              <a:t>not</a:t>
            </a:r>
            <a:r>
              <a:rPr lang="en-US" dirty="0"/>
              <a:t> involving harm to staff, than for behaviors involving harm to staff. (Alternatively, fewer than one in 5 students suspended in this age group had committed harm against staff.)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2E348-E28D-4B91-83E4-939DFD27BD8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233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9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A486-6C6A-7141-AA6A-DFA733F76B7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94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Excluded in this context means out-of</a:t>
            </a:r>
            <a:r>
              <a:rPr lang="en-US" baseline="0" dirty="0" smtClean="0"/>
              <a:t> school suspensions or expulsions. While this data does not reflect in-school-suspensions, the trends are largely the same.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03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6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Excluded at least once</a:t>
            </a:r>
          </a:p>
          <a:p>
            <a:r>
              <a:rPr lang="en-US" dirty="0" smtClean="0"/>
              <a:t>Other</a:t>
            </a:r>
            <a:r>
              <a:rPr lang="en-US" baseline="0" dirty="0" smtClean="0"/>
              <a:t> groups not on this graph because we have chosen to focus on groups who have experienced the greatest amount of exclusion over time – this would be black and native population at PPS. Multiple race and </a:t>
            </a:r>
            <a:r>
              <a:rPr lang="en-US" baseline="0" dirty="0" err="1" smtClean="0"/>
              <a:t>hispanic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popultion</a:t>
            </a:r>
            <a:r>
              <a:rPr lang="en-US" baseline="0" dirty="0" smtClean="0"/>
              <a:t> is next in line 3.4% and 2.4% respectively.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68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70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33B9A-B392-2340-B4BE-F069148C8D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66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A486-6C6A-7141-AA6A-DFA733F76B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8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99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72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833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80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7" name="Picture 6" descr="Macintosh HD:Users:drewlaurence:Documents:TOSA:Documents Misc:PPS Logo:PPS Logo New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900" y="6172200"/>
            <a:ext cx="6731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1227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730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9755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066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5603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096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0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7" name="Picture 6" descr="Macintosh HD:Users:drewlaurence:Documents:TOSA:Documents Misc:PPS Logo:PPS Logo New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900" y="6172200"/>
            <a:ext cx="6731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14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7840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3226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31234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3893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pic>
        <p:nvPicPr>
          <p:cNvPr id="7" name="Picture 6" descr="Macintosh HD:Users:drewlaurence:Documents:TOSA:Documents Misc:PPS Logo:PPS Logo New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900" y="6172200"/>
            <a:ext cx="6731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786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496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4171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2368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421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11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103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4599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41129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67801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574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356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08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196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72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27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872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561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393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578D9D-613D-EE4B-9F1B-8471523C0557}" type="datetimeFigureOut">
              <a:rPr lang="en-US" smtClean="0">
                <a:latin typeface="Arial"/>
              </a:rPr>
              <a:pPr/>
              <a:t>11/2/2015</a:t>
            </a:fld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DEE3557-133D-CE4E-9381-8B2C81A1CCBA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179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Update on disproportionate discipline</a:t>
            </a:r>
            <a:r>
              <a:rPr lang="en-US" sz="4400" dirty="0"/>
              <a:t> </a:t>
            </a:r>
            <a:r>
              <a:rPr lang="en-US" sz="4400" dirty="0" smtClean="0"/>
              <a:t>Data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Goal 1: Reduce disproportionately by 50% by 2015-16</a:t>
            </a:r>
            <a:endParaRPr lang="en-US" sz="3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068372"/>
              </p:ext>
            </p:extLst>
          </p:nvPr>
        </p:nvGraphicFramePr>
        <p:xfrm>
          <a:off x="873457" y="1637731"/>
          <a:ext cx="7151427" cy="4995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reeform 5"/>
          <p:cNvSpPr/>
          <p:nvPr/>
        </p:nvSpPr>
        <p:spPr>
          <a:xfrm>
            <a:off x="3125337" y="2253809"/>
            <a:ext cx="3439236" cy="1690394"/>
          </a:xfrm>
          <a:custGeom>
            <a:avLst/>
            <a:gdLst>
              <a:gd name="connsiteX0" fmla="*/ 0 w 3439236"/>
              <a:gd name="connsiteY0" fmla="*/ 271027 h 1690394"/>
              <a:gd name="connsiteX1" fmla="*/ 2183642 w 3439236"/>
              <a:gd name="connsiteY1" fmla="*/ 107254 h 1690394"/>
              <a:gd name="connsiteX2" fmla="*/ 3439236 w 3439236"/>
              <a:gd name="connsiteY2" fmla="*/ 1690394 h 1690394"/>
              <a:gd name="connsiteX3" fmla="*/ 3439236 w 3439236"/>
              <a:gd name="connsiteY3" fmla="*/ 1690394 h 169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236" h="1690394">
                <a:moveTo>
                  <a:pt x="0" y="271027"/>
                </a:moveTo>
                <a:cubicBezTo>
                  <a:pt x="805218" y="70860"/>
                  <a:pt x="1610436" y="-129307"/>
                  <a:pt x="2183642" y="107254"/>
                </a:cubicBezTo>
                <a:cubicBezTo>
                  <a:pt x="2756848" y="343815"/>
                  <a:pt x="3439236" y="1690394"/>
                  <a:pt x="3439236" y="1690394"/>
                </a:cubicBezTo>
                <a:lnTo>
                  <a:pt x="3439236" y="1690394"/>
                </a:ln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6448146"/>
            <a:ext cx="3147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Includes </a:t>
            </a:r>
            <a:r>
              <a:rPr lang="en-US" sz="1200" dirty="0" smtClean="0"/>
              <a:t>out-of-school </a:t>
            </a:r>
            <a:r>
              <a:rPr lang="en-US" sz="1200" dirty="0"/>
              <a:t>suspensions and expulsions</a:t>
            </a:r>
          </a:p>
        </p:txBody>
      </p:sp>
    </p:spTree>
    <p:extLst>
      <p:ext uri="{BB962C8B-B14F-4D97-AF65-F5344CB8AC3E}">
        <p14:creationId xmlns:p14="http://schemas.microsoft.com/office/powerpoint/2010/main" val="11694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Goal 2: Reduce </a:t>
            </a:r>
            <a:r>
              <a:rPr lang="en-US" sz="3200" dirty="0"/>
              <a:t>d</a:t>
            </a:r>
            <a:r>
              <a:rPr lang="en-US" sz="3200" dirty="0" smtClean="0"/>
              <a:t>isproportionately by 50% by 2015-16</a:t>
            </a:r>
            <a:endParaRPr lang="en-US" sz="32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312689"/>
              </p:ext>
            </p:extLst>
          </p:nvPr>
        </p:nvGraphicFramePr>
        <p:xfrm>
          <a:off x="491318" y="1583140"/>
          <a:ext cx="8652681" cy="5158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5638" y="1609738"/>
            <a:ext cx="1931349" cy="2907671"/>
            <a:chOff x="25638" y="1609738"/>
            <a:chExt cx="1931349" cy="2907671"/>
          </a:xfrm>
        </p:grpSpPr>
        <p:sp>
          <p:nvSpPr>
            <p:cNvPr id="10" name="Freeform 9"/>
            <p:cNvSpPr/>
            <p:nvPr/>
          </p:nvSpPr>
          <p:spPr>
            <a:xfrm>
              <a:off x="1249766" y="3207224"/>
              <a:ext cx="538091" cy="1310185"/>
            </a:xfrm>
            <a:custGeom>
              <a:avLst/>
              <a:gdLst>
                <a:gd name="connsiteX0" fmla="*/ 538091 w 538091"/>
                <a:gd name="connsiteY0" fmla="*/ 0 h 1310185"/>
                <a:gd name="connsiteX1" fmla="*/ 19476 w 538091"/>
                <a:gd name="connsiteY1" fmla="*/ 696036 h 1310185"/>
                <a:gd name="connsiteX2" fmla="*/ 101362 w 538091"/>
                <a:gd name="connsiteY2" fmla="*/ 1310185 h 1310185"/>
                <a:gd name="connsiteX3" fmla="*/ 101362 w 538091"/>
                <a:gd name="connsiteY3" fmla="*/ 1310185 h 1310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8091" h="1310185">
                  <a:moveTo>
                    <a:pt x="538091" y="0"/>
                  </a:moveTo>
                  <a:cubicBezTo>
                    <a:pt x="315177" y="238836"/>
                    <a:pt x="92264" y="477672"/>
                    <a:pt x="19476" y="696036"/>
                  </a:cubicBezTo>
                  <a:cubicBezTo>
                    <a:pt x="-53312" y="914400"/>
                    <a:pt x="101362" y="1310185"/>
                    <a:pt x="101362" y="1310185"/>
                  </a:cubicBezTo>
                  <a:lnTo>
                    <a:pt x="101362" y="1310185"/>
                  </a:ln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5638" y="1609738"/>
              <a:ext cx="1931349" cy="2293522"/>
              <a:chOff x="25638" y="1609738"/>
              <a:chExt cx="1931349" cy="229352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5638" y="1609738"/>
                <a:ext cx="1931349" cy="107721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i="1" dirty="0" smtClean="0"/>
                  <a:t>R-HU students </a:t>
                </a:r>
                <a:r>
                  <a:rPr lang="en-US" sz="1600" b="1" i="1" dirty="0" smtClean="0"/>
                  <a:t>2.9x</a:t>
                </a:r>
                <a:r>
                  <a:rPr lang="en-US" sz="1600" i="1" dirty="0" smtClean="0"/>
                  <a:t> more likely to be excluded in 2012-13</a:t>
                </a:r>
                <a:endParaRPr lang="en-US" sz="1600" i="1" dirty="0"/>
              </a:p>
            </p:txBody>
          </p:sp>
          <p:cxnSp>
            <p:nvCxnSpPr>
              <p:cNvPr id="14" name="Curved Connector 13"/>
              <p:cNvCxnSpPr>
                <a:stCxn id="10" idx="1"/>
              </p:cNvCxnSpPr>
              <p:nvPr/>
            </p:nvCxnSpPr>
            <p:spPr>
              <a:xfrm flipH="1" flipV="1">
                <a:off x="873457" y="2622055"/>
                <a:ext cx="395785" cy="1281205"/>
              </a:xfrm>
              <a:prstGeom prst="curvedConnector4">
                <a:avLst>
                  <a:gd name="adj1" fmla="val 93965"/>
                  <a:gd name="adj2" fmla="val 77163"/>
                </a:avLst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/>
          <p:cNvSpPr txBox="1"/>
          <p:nvPr/>
        </p:nvSpPr>
        <p:spPr>
          <a:xfrm>
            <a:off x="5065594" y="3102336"/>
            <a:ext cx="22791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R-HU students </a:t>
            </a:r>
            <a:r>
              <a:rPr lang="en-US" sz="1600" b="1" i="1" dirty="0" smtClean="0"/>
              <a:t>2.6x</a:t>
            </a:r>
            <a:r>
              <a:rPr lang="en-US" sz="1600" i="1" dirty="0" smtClean="0"/>
              <a:t> more likely to be excluded in 2014-15</a:t>
            </a:r>
            <a:endParaRPr lang="en-US" sz="1600" i="1" dirty="0"/>
          </a:p>
        </p:txBody>
      </p:sp>
      <p:sp>
        <p:nvSpPr>
          <p:cNvPr id="11" name="Rectangle 10"/>
          <p:cNvSpPr/>
          <p:nvPr/>
        </p:nvSpPr>
        <p:spPr>
          <a:xfrm>
            <a:off x="0" y="6586645"/>
            <a:ext cx="3147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Includes </a:t>
            </a:r>
            <a:r>
              <a:rPr lang="en-US" sz="1200" dirty="0" smtClean="0"/>
              <a:t>out-of-school </a:t>
            </a:r>
            <a:r>
              <a:rPr lang="en-US" sz="1200" dirty="0"/>
              <a:t>suspensions and expulsions</a:t>
            </a:r>
          </a:p>
        </p:txBody>
      </p:sp>
    </p:spTree>
    <p:extLst>
      <p:ext uri="{BB962C8B-B14F-4D97-AF65-F5344CB8AC3E}">
        <p14:creationId xmlns:p14="http://schemas.microsoft.com/office/powerpoint/2010/main" val="37161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category"/>
        </p:bldSub>
      </p:bldGraphic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Percent of students excluded at least once (12 schools vs. other schools)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796873"/>
              </p:ext>
            </p:extLst>
          </p:nvPr>
        </p:nvGraphicFramePr>
        <p:xfrm>
          <a:off x="832513" y="1610437"/>
          <a:ext cx="7069541" cy="4599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86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Percent of students excluded at least once (12 select </a:t>
            </a:r>
            <a:r>
              <a:rPr lang="en-US" sz="3200" dirty="0" smtClean="0"/>
              <a:t>schools)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363046"/>
              </p:ext>
            </p:extLst>
          </p:nvPr>
        </p:nvGraphicFramePr>
        <p:xfrm>
          <a:off x="946779" y="1653427"/>
          <a:ext cx="7241878" cy="499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14448" y="4449170"/>
            <a:ext cx="1774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(Racially Historically Undeserved)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619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Key Strategies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0702" y="42161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50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Foundation for an Inclusive School Culture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83624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87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 </a:t>
            </a:r>
            <a:br>
              <a:rPr lang="en-US" dirty="0" smtClean="0"/>
            </a:br>
            <a:r>
              <a:rPr lang="en-US" dirty="0" smtClean="0"/>
              <a:t>(Collaborative Action Research for Equity)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801"/>
          </a:xfrm>
        </p:spPr>
        <p:txBody>
          <a:bodyPr>
            <a:normAutofit fontScale="85000"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Teacher teams participate </a:t>
            </a:r>
            <a:r>
              <a:rPr lang="en-US" sz="2800" dirty="0"/>
              <a:t>in classroom research </a:t>
            </a:r>
            <a:r>
              <a:rPr lang="en-US" sz="2800" dirty="0" smtClean="0"/>
              <a:t>to discover, develop</a:t>
            </a:r>
            <a:r>
              <a:rPr lang="en-US" sz="2800" dirty="0"/>
              <a:t>, and deliver culturally </a:t>
            </a:r>
            <a:r>
              <a:rPr lang="en-US" sz="2800" dirty="0" smtClean="0"/>
              <a:t>relevant teaching and learning practices</a:t>
            </a:r>
          </a:p>
          <a:p>
            <a:endParaRPr lang="en-US" sz="2800" dirty="0" smtClean="0"/>
          </a:p>
          <a:p>
            <a:r>
              <a:rPr lang="en-US" sz="2800" dirty="0" smtClean="0"/>
              <a:t>Teachers learn to respond to the learning needs of our historically underserved student groups – Black, </a:t>
            </a:r>
            <a:r>
              <a:rPr lang="en-US" sz="2800" dirty="0"/>
              <a:t>Latino, </a:t>
            </a:r>
            <a:r>
              <a:rPr lang="en-US" sz="2800" dirty="0" smtClean="0"/>
              <a:t>Native American and </a:t>
            </a:r>
            <a:r>
              <a:rPr lang="en-US" sz="2800" dirty="0"/>
              <a:t>Southeast Asian </a:t>
            </a:r>
            <a:r>
              <a:rPr lang="en-US" sz="2800" dirty="0" smtClean="0"/>
              <a:t>students</a:t>
            </a:r>
          </a:p>
          <a:p>
            <a:endParaRPr lang="en-US" sz="2800" dirty="0"/>
          </a:p>
          <a:p>
            <a:r>
              <a:rPr lang="en-US" sz="2800" dirty="0" smtClean="0"/>
              <a:t>Focus on RIGOR, RELEVANCE, REALNESS &amp; RELATIONSHIPS</a:t>
            </a:r>
          </a:p>
          <a:p>
            <a:endParaRPr lang="en-US" sz="2800" dirty="0" smtClean="0"/>
          </a:p>
          <a:p>
            <a:r>
              <a:rPr lang="en-US" sz="2800" dirty="0" smtClean="0"/>
              <a:t>Focus on racial equity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Culturally Responsive PBIS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Culturally </a:t>
            </a:r>
            <a:r>
              <a:rPr lang="en-US" dirty="0"/>
              <a:t>responsive PBIS </a:t>
            </a:r>
            <a:r>
              <a:rPr lang="en-US" dirty="0" smtClean="0"/>
              <a:t>engages </a:t>
            </a:r>
            <a:r>
              <a:rPr lang="en-US" dirty="0"/>
              <a:t>students, families, and staff in establishing an organized framework of culturally responsive effective school climate practices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Beliefs:</a:t>
            </a:r>
          </a:p>
          <a:p>
            <a:pPr lvl="1"/>
            <a:r>
              <a:rPr lang="en-US" sz="2400" dirty="0" smtClean="0"/>
              <a:t>Students need to know what is expected of them</a:t>
            </a:r>
          </a:p>
          <a:p>
            <a:pPr lvl="1"/>
            <a:r>
              <a:rPr lang="en-US" sz="2400" dirty="0" smtClean="0"/>
              <a:t>Students need to be directly taught positive behaviors</a:t>
            </a:r>
          </a:p>
          <a:p>
            <a:pPr lvl="1"/>
            <a:r>
              <a:rPr lang="en-US" sz="2400" dirty="0" smtClean="0"/>
              <a:t>Positive behavior needs to be encouraged and acknowledged</a:t>
            </a:r>
          </a:p>
          <a:p>
            <a:pPr lvl="1"/>
            <a:r>
              <a:rPr lang="en-US" sz="2400" dirty="0" smtClean="0"/>
              <a:t>Supports need to be provided as needed to enable school success</a:t>
            </a:r>
          </a:p>
        </p:txBody>
      </p:sp>
    </p:spTree>
    <p:extLst>
      <p:ext uri="{BB962C8B-B14F-4D97-AF65-F5344CB8AC3E}">
        <p14:creationId xmlns:p14="http://schemas.microsoft.com/office/powerpoint/2010/main" val="31912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Restorative Justice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effective </a:t>
            </a:r>
            <a:r>
              <a:rPr lang="en-US" dirty="0"/>
              <a:t>and positive </a:t>
            </a:r>
            <a:r>
              <a:rPr lang="en-US" dirty="0" smtClean="0"/>
              <a:t>alternative </a:t>
            </a:r>
            <a:r>
              <a:rPr lang="en-US" dirty="0"/>
              <a:t>to </a:t>
            </a:r>
            <a:r>
              <a:rPr lang="en-US" dirty="0" smtClean="0"/>
              <a:t>punitive discipline models for addressing school </a:t>
            </a:r>
            <a:r>
              <a:rPr lang="en-US" dirty="0"/>
              <a:t>violence, reactive management, </a:t>
            </a:r>
            <a:r>
              <a:rPr lang="en-US" dirty="0" smtClean="0"/>
              <a:t>exclusionary </a:t>
            </a:r>
            <a:r>
              <a:rPr lang="en-US" dirty="0"/>
              <a:t>practices, and racial and disability </a:t>
            </a:r>
            <a:r>
              <a:rPr lang="en-US" dirty="0" smtClean="0"/>
              <a:t>disproportionality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 smtClean="0"/>
              <a:t>Includes </a:t>
            </a:r>
            <a:r>
              <a:rPr lang="en-US" dirty="0"/>
              <a:t>a variety of proactive and reactive processes such as circles, conferencing, and mediation </a:t>
            </a:r>
            <a:r>
              <a:rPr lang="en-US" dirty="0" smtClean="0"/>
              <a:t>, etc.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Three </a:t>
            </a:r>
            <a:r>
              <a:rPr lang="en-US" dirty="0"/>
              <a:t>fundamental underpinnings: </a:t>
            </a:r>
          </a:p>
          <a:p>
            <a:pPr lvl="1"/>
            <a:r>
              <a:rPr lang="en-US" sz="2400" dirty="0" smtClean="0"/>
              <a:t>understanding </a:t>
            </a:r>
            <a:r>
              <a:rPr lang="en-US" sz="2400" dirty="0"/>
              <a:t>the impact and repairing the </a:t>
            </a:r>
            <a:r>
              <a:rPr lang="en-US" sz="2400" dirty="0" smtClean="0"/>
              <a:t>harm</a:t>
            </a:r>
          </a:p>
          <a:p>
            <a:pPr lvl="1"/>
            <a:r>
              <a:rPr lang="en-US" sz="2400" dirty="0" smtClean="0"/>
              <a:t>engaging </a:t>
            </a:r>
            <a:r>
              <a:rPr lang="en-US" sz="2400" dirty="0"/>
              <a:t>community and </a:t>
            </a:r>
          </a:p>
          <a:p>
            <a:pPr lvl="1"/>
            <a:r>
              <a:rPr lang="en-US" sz="2400" dirty="0" smtClean="0"/>
              <a:t>empowering </a:t>
            </a:r>
            <a:r>
              <a:rPr lang="en-US" sz="2400" dirty="0"/>
              <a:t>all </a:t>
            </a:r>
            <a:r>
              <a:rPr lang="en-US" sz="2400" dirty="0" smtClean="0"/>
              <a:t>involved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2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Culturally Specific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 </a:t>
            </a:r>
            <a:r>
              <a:rPr lang="en-US" dirty="0"/>
              <a:t>Assistance Coordinators </a:t>
            </a:r>
            <a:r>
              <a:rPr lang="en-US" dirty="0" smtClean="0"/>
              <a:t>in select schools </a:t>
            </a:r>
            <a:r>
              <a:rPr lang="en-US" dirty="0"/>
              <a:t>to support our African American, Native American and </a:t>
            </a:r>
            <a:r>
              <a:rPr lang="en-US" dirty="0" smtClean="0"/>
              <a:t>Latino students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Attendance Coordinators to provide outreach and support to students and families</a:t>
            </a:r>
          </a:p>
          <a:p>
            <a:endParaRPr lang="en-US" dirty="0"/>
          </a:p>
          <a:p>
            <a:r>
              <a:rPr lang="en-US" dirty="0" smtClean="0"/>
              <a:t>Expanding </a:t>
            </a:r>
            <a:r>
              <a:rPr lang="en-US" dirty="0"/>
              <a:t>the work of </a:t>
            </a:r>
            <a:r>
              <a:rPr lang="en-US" dirty="0" smtClean="0"/>
              <a:t>culturally specific </a:t>
            </a:r>
            <a:r>
              <a:rPr lang="en-US" dirty="0"/>
              <a:t>partners in </a:t>
            </a:r>
            <a:r>
              <a:rPr lang="en-US" dirty="0" smtClean="0"/>
              <a:t>select schools: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Mentoring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</a:t>
            </a:r>
            <a:r>
              <a:rPr lang="en-US" dirty="0" smtClean="0"/>
              <a:t>eadership </a:t>
            </a:r>
            <a:r>
              <a:rPr lang="en-US" dirty="0"/>
              <a:t>development programs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Healing circles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Mental health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Superintendent’s priority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reduce exclusionary discipline and increase instructional time for all students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 Session</a:t>
            </a:r>
            <a:br>
              <a:rPr lang="en-US" dirty="0" smtClean="0"/>
            </a:br>
            <a:r>
              <a:rPr lang="en-US" dirty="0" smtClean="0"/>
              <a:t>senate Bill 553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0702" y="42161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86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Bill 553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17638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“</a:t>
            </a:r>
            <a:r>
              <a:rPr lang="en-US" sz="2000" b="1" i="1" dirty="0"/>
              <a:t>…for a student who is in </a:t>
            </a:r>
            <a:r>
              <a:rPr lang="en-US" sz="2000" b="1" i="1" u="sng" dirty="0">
                <a:solidFill>
                  <a:srgbClr val="FF0000"/>
                </a:solidFill>
              </a:rPr>
              <a:t>fifth grade or lower</a:t>
            </a:r>
            <a:r>
              <a:rPr lang="en-US" sz="2000" b="1" i="1" dirty="0"/>
              <a:t>, must limit the use of out-of-school suspension or of expulsion to the following circumstances: </a:t>
            </a:r>
            <a:endParaRPr lang="en-US" sz="2000" dirty="0"/>
          </a:p>
          <a:p>
            <a:r>
              <a:rPr lang="en-US" sz="2000" i="1" dirty="0"/>
              <a:t>(A) For </a:t>
            </a:r>
            <a:r>
              <a:rPr lang="en-US" sz="2000" b="1" i="1" u="sng" dirty="0" err="1"/>
              <a:t>nonaccidental</a:t>
            </a:r>
            <a:r>
              <a:rPr lang="en-US" sz="2000" b="1" i="1" u="sng" dirty="0"/>
              <a:t> conduct causing serious physical harm</a:t>
            </a:r>
            <a:r>
              <a:rPr lang="en-US" sz="2000" i="1" dirty="0"/>
              <a:t> to a student or school employee;</a:t>
            </a:r>
            <a:endParaRPr lang="en-US" sz="2000" dirty="0"/>
          </a:p>
          <a:p>
            <a:r>
              <a:rPr lang="en-US" sz="2000" i="1" dirty="0"/>
              <a:t>(B) When a school administrator determines, based upon the administrator’s observation or upon a report from a school employee, that the student’s conduct poses </a:t>
            </a:r>
            <a:r>
              <a:rPr lang="en-US" sz="2000" b="1" i="1" u="sng" dirty="0"/>
              <a:t>a direct threat to the health or safety</a:t>
            </a:r>
            <a:r>
              <a:rPr lang="en-US" sz="2000" i="1" dirty="0"/>
              <a:t> of students or school employees; or </a:t>
            </a:r>
            <a:endParaRPr lang="en-US" sz="2000" dirty="0"/>
          </a:p>
          <a:p>
            <a:r>
              <a:rPr lang="en-US" sz="2000" i="1" dirty="0"/>
              <a:t>(C) When the suspension or expulsion is required by law</a:t>
            </a:r>
            <a:r>
              <a:rPr lang="en-US" sz="2000" i="1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024876"/>
            <a:ext cx="81678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Impact</a:t>
            </a:r>
            <a:r>
              <a:rPr lang="en-US" sz="2000" b="1" dirty="0"/>
              <a:t>  </a:t>
            </a: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dirty="0"/>
              <a:t>Would eliminate suspension for </a:t>
            </a:r>
            <a:r>
              <a:rPr lang="en-US" sz="2000" dirty="0" smtClean="0"/>
              <a:t>PreK-5 </a:t>
            </a:r>
            <a:r>
              <a:rPr lang="en-US" sz="2000" dirty="0"/>
              <a:t>from 41 “misbehaviors” in 2014-15 PPS Discipline Handbook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PAT Contract language on Assault and Battery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3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Bill </a:t>
            </a:r>
            <a:r>
              <a:rPr lang="en-US" dirty="0"/>
              <a:t>553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417638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“Out-of-school suspension requires the school district to take </a:t>
            </a:r>
            <a:r>
              <a:rPr lang="en-US" sz="2000" b="1" i="1" u="sng" dirty="0"/>
              <a:t>steps to prevent the recurrence of the behavior</a:t>
            </a:r>
            <a:r>
              <a:rPr lang="en-US" sz="2000" b="1" i="1" dirty="0"/>
              <a:t> that led to the out-of-school suspension and return the student to a classroom setting so that the disruption of the student’s academic instruction is minimized.</a:t>
            </a:r>
            <a:r>
              <a:rPr lang="en-US" sz="2000" b="1" i="1" dirty="0" smtClean="0"/>
              <a:t>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9872" y="3550185"/>
            <a:ext cx="613501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Impact</a:t>
            </a:r>
            <a:r>
              <a:rPr lang="en-US" b="1" dirty="0"/>
              <a:t>  </a:t>
            </a:r>
          </a:p>
          <a:p>
            <a:r>
              <a:rPr lang="en-US" dirty="0"/>
              <a:t>Deepen the focus on: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Multi-tiered </a:t>
            </a:r>
            <a:r>
              <a:rPr lang="en-US" b="1" dirty="0"/>
              <a:t>School Climate Plans</a:t>
            </a:r>
            <a:r>
              <a:rPr lang="en-US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Student Intervention Teams (SIT)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Problem solving and solution building Teaming process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Individual behavior support </a:t>
            </a:r>
            <a:r>
              <a:rPr lang="en-US" dirty="0" smtClean="0"/>
              <a:t>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9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of </a:t>
            </a:r>
            <a:r>
              <a:rPr lang="en-US" dirty="0" smtClean="0"/>
              <a:t>SB 553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6342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the 2014-2015 school year 573 </a:t>
            </a:r>
            <a:r>
              <a:rPr lang="en-US" sz="2800" dirty="0" smtClean="0"/>
              <a:t>PreK</a:t>
            </a:r>
            <a:r>
              <a:rPr lang="en-US" sz="2800" dirty="0"/>
              <a:t>-5 students experienced out-of-school </a:t>
            </a:r>
            <a:r>
              <a:rPr lang="en-US" sz="2800" dirty="0" smtClean="0"/>
              <a:t>suspension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If </a:t>
            </a:r>
            <a:r>
              <a:rPr lang="en-US" sz="2800" dirty="0"/>
              <a:t>SB 553 had been in place last year, 390 of those students would not have been </a:t>
            </a:r>
            <a:r>
              <a:rPr lang="en-US" sz="2800" dirty="0" smtClean="0"/>
              <a:t>suspended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32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supports in place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6342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Counselors added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Kindergarten Educational Assistants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School Climate TOSAs added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RJ+PBIS support across the district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34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0702" y="42161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19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89" y="685778"/>
            <a:ext cx="8531352" cy="990600"/>
          </a:xfrm>
        </p:spPr>
        <p:txBody>
          <a:bodyPr>
            <a:noAutofit/>
          </a:bodyPr>
          <a:lstStyle/>
          <a:p>
            <a:r>
              <a:rPr lang="en-US" sz="2800" dirty="0"/>
              <a:t>2014-15 d</a:t>
            </a:r>
            <a:r>
              <a:rPr lang="en-US" sz="2800" dirty="0" smtClean="0"/>
              <a:t>istinct </a:t>
            </a:r>
            <a:r>
              <a:rPr lang="en-US" sz="2800" dirty="0"/>
              <a:t>students age 5 through 12, suspended out of </a:t>
            </a:r>
            <a:r>
              <a:rPr lang="en-US" sz="2800" dirty="0" smtClean="0"/>
              <a:t>school with </a:t>
            </a:r>
            <a:r>
              <a:rPr lang="en-US" sz="2800" dirty="0"/>
              <a:t>and without </a:t>
            </a:r>
            <a:r>
              <a:rPr lang="en-US" sz="2800" dirty="0" smtClean="0"/>
              <a:t>harm </a:t>
            </a:r>
            <a:r>
              <a:rPr lang="en-US" sz="2800" dirty="0"/>
              <a:t>to s</a:t>
            </a:r>
            <a:r>
              <a:rPr lang="en-US" sz="2800" dirty="0" smtClean="0"/>
              <a:t>taff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791982"/>
              </p:ext>
            </p:extLst>
          </p:nvPr>
        </p:nvGraphicFramePr>
        <p:xfrm>
          <a:off x="1678675" y="1729853"/>
          <a:ext cx="6134669" cy="4984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69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2014-15 distinct students age 5 through 12, suspended out of school with </a:t>
            </a:r>
            <a:r>
              <a:rPr lang="en-US" sz="2800" dirty="0" smtClean="0"/>
              <a:t>harm </a:t>
            </a:r>
            <a:r>
              <a:rPr lang="en-US" sz="2800" dirty="0"/>
              <a:t>to staff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07366"/>
              </p:ext>
            </p:extLst>
          </p:nvPr>
        </p:nvGraphicFramePr>
        <p:xfrm>
          <a:off x="2388358" y="2019869"/>
          <a:ext cx="6295804" cy="419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7422" y="6211669"/>
            <a:ext cx="3575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 less than 5 for American Indian, Asian and Pacific Islander students</a:t>
            </a:r>
            <a:endParaRPr lang="en-US" sz="1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067618"/>
              </p:ext>
            </p:extLst>
          </p:nvPr>
        </p:nvGraphicFramePr>
        <p:xfrm>
          <a:off x="6824" y="1460311"/>
          <a:ext cx="2511188" cy="2620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Oval 5"/>
          <p:cNvSpPr/>
          <p:nvPr/>
        </p:nvSpPr>
        <p:spPr>
          <a:xfrm>
            <a:off x="989463" y="1460311"/>
            <a:ext cx="1187355" cy="95534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4"/>
                </a:solidFill>
              </a:ln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76818" y="1937982"/>
            <a:ext cx="1480782" cy="6277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92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5" grpId="0">
        <p:bldAsOne/>
      </p:bldGraphic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Special education </a:t>
            </a:r>
            <a:r>
              <a:rPr lang="en-US" sz="3200" dirty="0"/>
              <a:t>s</a:t>
            </a:r>
            <a:r>
              <a:rPr lang="en-US" sz="3200" dirty="0" smtClean="0"/>
              <a:t>tudents excluded at least once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07317"/>
              </p:ext>
            </p:extLst>
          </p:nvPr>
        </p:nvGraphicFramePr>
        <p:xfrm>
          <a:off x="968992" y="2057399"/>
          <a:ext cx="7356142" cy="4384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88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By June 2016:</a:t>
            </a:r>
          </a:p>
          <a:p>
            <a:pPr lvl="1"/>
            <a:r>
              <a:rPr lang="en-US" sz="3200" dirty="0" smtClean="0"/>
              <a:t>50</a:t>
            </a:r>
            <a:r>
              <a:rPr lang="en-US" sz="3200" dirty="0"/>
              <a:t>% reduction in overall exclusionary </a:t>
            </a:r>
            <a:r>
              <a:rPr lang="en-US" sz="3200" dirty="0" smtClean="0"/>
              <a:t>discipline</a:t>
            </a:r>
          </a:p>
          <a:p>
            <a:pPr lvl="1"/>
            <a:r>
              <a:rPr lang="en-US" sz="3200" dirty="0" smtClean="0"/>
              <a:t>50</a:t>
            </a:r>
            <a:r>
              <a:rPr lang="en-US" sz="3200" dirty="0"/>
              <a:t>% reduction in disproportionality in exclusionary </a:t>
            </a:r>
            <a:r>
              <a:rPr lang="en-US" sz="3200" dirty="0" smtClean="0"/>
              <a:t>discipline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15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2014-2015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3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7584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4-year graduation rate by presence or absence of exclusion during high school</a:t>
            </a:r>
            <a:endParaRPr lang="en-US" sz="32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3628"/>
              </p:ext>
            </p:extLst>
          </p:nvPr>
        </p:nvGraphicFramePr>
        <p:xfrm>
          <a:off x="457200" y="1461325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1" y="6338125"/>
            <a:ext cx="50014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4-year grad rate by presence or absence of exclusions during high school: 2010-11, 2011-12, </a:t>
            </a:r>
            <a:r>
              <a:rPr lang="en-US" sz="1100" dirty="0" smtClean="0"/>
              <a:t>2012-13, 2013-14 grad cohorts</a:t>
            </a:r>
          </a:p>
          <a:p>
            <a:r>
              <a:rPr lang="en-US" sz="1100" dirty="0" smtClean="0"/>
              <a:t>Includes out of school suspensions and expulsions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4895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El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Percent of students excluded </a:t>
            </a:r>
            <a:r>
              <a:rPr lang="en-US" sz="3600" dirty="0"/>
              <a:t>o</a:t>
            </a:r>
            <a:r>
              <a:rPr lang="en-US" sz="3600" dirty="0" smtClean="0"/>
              <a:t>ver </a:t>
            </a:r>
            <a:r>
              <a:rPr lang="en-US" sz="3600" dirty="0"/>
              <a:t>t</a:t>
            </a:r>
            <a:r>
              <a:rPr lang="en-US" sz="3600" dirty="0" smtClean="0"/>
              <a:t>ime 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467761"/>
              </p:ext>
            </p:extLst>
          </p:nvPr>
        </p:nvGraphicFramePr>
        <p:xfrm>
          <a:off x="612648" y="1396424"/>
          <a:ext cx="7345943" cy="552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678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Exclusionary incidents per 100 students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92207"/>
              </p:ext>
            </p:extLst>
          </p:nvPr>
        </p:nvGraphicFramePr>
        <p:xfrm>
          <a:off x="914400" y="1550193"/>
          <a:ext cx="7424382" cy="5055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830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Percent of students excluded at least once by race and gender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067592"/>
              </p:ext>
            </p:extLst>
          </p:nvPr>
        </p:nvGraphicFramePr>
        <p:xfrm>
          <a:off x="612648" y="1514902"/>
          <a:ext cx="7933535" cy="5199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466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Headlines 2012-15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distinct students experiencing exclusionary discipline (out-of-school suspensions or expulsions):</a:t>
            </a:r>
          </a:p>
          <a:p>
            <a:pPr lvl="2"/>
            <a:r>
              <a:rPr lang="en-US" dirty="0"/>
              <a:t>Decreased overall for all students by 49%   (4.7% to 2.4%) </a:t>
            </a:r>
          </a:p>
          <a:p>
            <a:pPr lvl="2"/>
            <a:r>
              <a:rPr lang="en-US" dirty="0"/>
              <a:t>Decreased for Black students by 54%   (14.8% to 6.9%)</a:t>
            </a:r>
          </a:p>
          <a:p>
            <a:pPr lvl="2"/>
            <a:r>
              <a:rPr lang="en-US" dirty="0"/>
              <a:t>Decreased for Hispanic students by 53%  (5.1% to 2.4%)</a:t>
            </a:r>
          </a:p>
          <a:p>
            <a:pPr lvl="2"/>
            <a:r>
              <a:rPr lang="en-US" dirty="0"/>
              <a:t>Decreased for Native American students by 55%  (8.4% to 3.8%)</a:t>
            </a:r>
          </a:p>
          <a:p>
            <a:r>
              <a:rPr lang="en-US" dirty="0" smtClean="0"/>
              <a:t>Black students, followed by Native students, experience the greatest percentage of exclusionary incidents</a:t>
            </a:r>
          </a:p>
          <a:p>
            <a:r>
              <a:rPr lang="en-US" dirty="0" smtClean="0"/>
              <a:t>Black and Native males are excluded at the highest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5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</TotalTime>
  <Words>1069</Words>
  <Application>Microsoft Office PowerPoint</Application>
  <PresentationFormat>On-screen Show (4:3)</PresentationFormat>
  <Paragraphs>151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Clarity</vt:lpstr>
      <vt:lpstr>1_Clarity</vt:lpstr>
      <vt:lpstr>3_Clarity</vt:lpstr>
      <vt:lpstr>Update on disproportionate discipline Data </vt:lpstr>
      <vt:lpstr>Superintendent’s priority</vt:lpstr>
      <vt:lpstr>Priority goal</vt:lpstr>
      <vt:lpstr>2014-2015 data</vt:lpstr>
      <vt:lpstr>PowerPoint Presentation</vt:lpstr>
      <vt:lpstr>Percent of students excluded over time </vt:lpstr>
      <vt:lpstr>Exclusionary incidents per 100 students</vt:lpstr>
      <vt:lpstr>Percent of students excluded at least once by race and gender</vt:lpstr>
      <vt:lpstr>Headlines 2012-15</vt:lpstr>
      <vt:lpstr>Goal 1: Reduce disproportionately by 50% by 2015-16</vt:lpstr>
      <vt:lpstr>Goal 2: Reduce disproportionately by 50% by 2015-16</vt:lpstr>
      <vt:lpstr>Percent of students excluded at least once (12 schools vs. other schools)</vt:lpstr>
      <vt:lpstr>Percent of students excluded at least once (12 select schools)</vt:lpstr>
      <vt:lpstr> Key Strategies</vt:lpstr>
      <vt:lpstr>Foundation for an Inclusive School Culture</vt:lpstr>
      <vt:lpstr>CARE  (Collaborative Action Research for Equity)</vt:lpstr>
      <vt:lpstr>Culturally Responsive PBIS</vt:lpstr>
      <vt:lpstr>Restorative Justice Practices</vt:lpstr>
      <vt:lpstr>Culturally Specific Services</vt:lpstr>
      <vt:lpstr>2015 Session senate Bill 553</vt:lpstr>
      <vt:lpstr>Senate Bill 553</vt:lpstr>
      <vt:lpstr>Senate Bill 553</vt:lpstr>
      <vt:lpstr>Significance of SB 553</vt:lpstr>
      <vt:lpstr>Additional supports in place</vt:lpstr>
      <vt:lpstr>appendix</vt:lpstr>
      <vt:lpstr>2014-15 distinct students age 5 through 12, suspended out of school with and without harm to staff</vt:lpstr>
      <vt:lpstr>2014-15 distinct students age 5 through 12, suspended out of school with harm to staff</vt:lpstr>
      <vt:lpstr>Special education students excluded at least once</vt:lpstr>
    </vt:vector>
  </TitlesOfParts>
  <Company>Portland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Kirschmann</dc:creator>
  <cp:lastModifiedBy>Susan Poscharscky</cp:lastModifiedBy>
  <cp:revision>36</cp:revision>
  <cp:lastPrinted>2015-11-02T22:43:25Z</cp:lastPrinted>
  <dcterms:created xsi:type="dcterms:W3CDTF">2015-08-23T23:02:32Z</dcterms:created>
  <dcterms:modified xsi:type="dcterms:W3CDTF">2015-11-02T22:43:43Z</dcterms:modified>
</cp:coreProperties>
</file>