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32"/>
  </p:notesMasterIdLst>
  <p:handoutMasterIdLst>
    <p:handoutMasterId r:id="rId33"/>
  </p:handoutMasterIdLst>
  <p:sldIdLst>
    <p:sldId id="256" r:id="rId2"/>
    <p:sldId id="277" r:id="rId3"/>
    <p:sldId id="291" r:id="rId4"/>
    <p:sldId id="260" r:id="rId5"/>
    <p:sldId id="292" r:id="rId6"/>
    <p:sldId id="293" r:id="rId7"/>
    <p:sldId id="264" r:id="rId8"/>
    <p:sldId id="307" r:id="rId9"/>
    <p:sldId id="295" r:id="rId10"/>
    <p:sldId id="274" r:id="rId11"/>
    <p:sldId id="303" r:id="rId12"/>
    <p:sldId id="304" r:id="rId13"/>
    <p:sldId id="266" r:id="rId14"/>
    <p:sldId id="296" r:id="rId15"/>
    <p:sldId id="305" r:id="rId16"/>
    <p:sldId id="300" r:id="rId17"/>
    <p:sldId id="297" r:id="rId18"/>
    <p:sldId id="301" r:id="rId19"/>
    <p:sldId id="267" r:id="rId20"/>
    <p:sldId id="268" r:id="rId21"/>
    <p:sldId id="283" r:id="rId22"/>
    <p:sldId id="285" r:id="rId23"/>
    <p:sldId id="284" r:id="rId24"/>
    <p:sldId id="289" r:id="rId25"/>
    <p:sldId id="290" r:id="rId26"/>
    <p:sldId id="286" r:id="rId27"/>
    <p:sldId id="287" r:id="rId28"/>
    <p:sldId id="275" r:id="rId29"/>
    <p:sldId id="288" r:id="rId30"/>
    <p:sldId id="308"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89F39"/>
    <a:srgbClr val="34609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0" d="100"/>
          <a:sy n="60" d="100"/>
        </p:scale>
        <p:origin x="-2448" y="-10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nas3\dchs-apps\ads\data\common\Community%20Access%20Files\Area%20Plan%202017-2020\Listening%20Sessions\graphic%20for%20group%20and%20individual%20comparison.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3.8037469827085287E-4"/>
          <c:y val="0"/>
          <c:w val="0.98825401201780771"/>
          <c:h val="1"/>
        </c:manualLayout>
      </c:layout>
      <c:barChart>
        <c:barDir val="bar"/>
        <c:grouping val="stacked"/>
        <c:ser>
          <c:idx val="0"/>
          <c:order val="0"/>
          <c:tx>
            <c:strRef>
              <c:f>Sheet1!$G$32</c:f>
              <c:strCache>
                <c:ptCount val="1"/>
                <c:pt idx="0">
                  <c:v>Racial, Ethnic and/or Cultural minorities </c:v>
                </c:pt>
              </c:strCache>
            </c:strRef>
          </c:tx>
          <c:spPr>
            <a:solidFill>
              <a:schemeClr val="accent6">
                <a:lumMod val="50000"/>
              </a:schemeClr>
            </a:solidFill>
            <a:ln>
              <a:solidFill>
                <a:schemeClr val="tx1">
                  <a:lumMod val="50000"/>
                  <a:lumOff val="50000"/>
                </a:schemeClr>
              </a:solidFill>
            </a:ln>
          </c:spPr>
          <c:val>
            <c:numRef>
              <c:f>Sheet1!$G$33</c:f>
              <c:numCache>
                <c:formatCode>0%</c:formatCode>
                <c:ptCount val="1"/>
                <c:pt idx="0">
                  <c:v>0.89000000000000079</c:v>
                </c:pt>
              </c:numCache>
            </c:numRef>
          </c:val>
        </c:ser>
        <c:ser>
          <c:idx val="1"/>
          <c:order val="1"/>
          <c:tx>
            <c:strRef>
              <c:f>Sheet1!$H$32</c:f>
              <c:strCache>
                <c:ptCount val="1"/>
                <c:pt idx="0">
                  <c:v>not Racial, Ethnic and/or Cultural minorities </c:v>
                </c:pt>
              </c:strCache>
            </c:strRef>
          </c:tx>
          <c:spPr>
            <a:solidFill>
              <a:schemeClr val="accent6">
                <a:lumMod val="40000"/>
                <a:lumOff val="60000"/>
              </a:schemeClr>
            </a:solidFill>
          </c:spPr>
          <c:val>
            <c:numRef>
              <c:f>Sheet1!$H$33</c:f>
              <c:numCache>
                <c:formatCode>0%</c:formatCode>
                <c:ptCount val="1"/>
                <c:pt idx="0">
                  <c:v>0.11000000000000007</c:v>
                </c:pt>
              </c:numCache>
            </c:numRef>
          </c:val>
        </c:ser>
        <c:ser>
          <c:idx val="2"/>
          <c:order val="2"/>
          <c:tx>
            <c:strRef>
              <c:f>Sheet1!$I$32</c:f>
              <c:strCache>
                <c:ptCount val="1"/>
                <c:pt idx="0">
                  <c:v>non-English speaking </c:v>
                </c:pt>
              </c:strCache>
            </c:strRef>
          </c:tx>
          <c:spPr>
            <a:solidFill>
              <a:schemeClr val="accent1">
                <a:lumMod val="50000"/>
              </a:schemeClr>
            </a:solidFill>
          </c:spPr>
          <c:val>
            <c:numRef>
              <c:f>Sheet1!$I$33</c:f>
              <c:numCache>
                <c:formatCode>0%</c:formatCode>
                <c:ptCount val="1"/>
                <c:pt idx="0">
                  <c:v>0.68000000000000094</c:v>
                </c:pt>
              </c:numCache>
            </c:numRef>
          </c:val>
        </c:ser>
        <c:ser>
          <c:idx val="3"/>
          <c:order val="3"/>
          <c:tx>
            <c:strRef>
              <c:f>Sheet1!$J$32</c:f>
              <c:strCache>
                <c:ptCount val="1"/>
                <c:pt idx="0">
                  <c:v>English speaking </c:v>
                </c:pt>
              </c:strCache>
            </c:strRef>
          </c:tx>
          <c:spPr>
            <a:solidFill>
              <a:schemeClr val="tx2">
                <a:lumMod val="40000"/>
                <a:lumOff val="60000"/>
              </a:schemeClr>
            </a:solidFill>
            <a:ln>
              <a:solidFill>
                <a:schemeClr val="tx1">
                  <a:lumMod val="50000"/>
                  <a:lumOff val="50000"/>
                </a:schemeClr>
              </a:solidFill>
            </a:ln>
          </c:spPr>
          <c:val>
            <c:numRef>
              <c:f>Sheet1!$J$33</c:f>
              <c:numCache>
                <c:formatCode>0%</c:formatCode>
                <c:ptCount val="1"/>
                <c:pt idx="0">
                  <c:v>0.31500000000000056</c:v>
                </c:pt>
              </c:numCache>
            </c:numRef>
          </c:val>
        </c:ser>
        <c:ser>
          <c:idx val="4"/>
          <c:order val="4"/>
          <c:val>
            <c:numRef>
              <c:f>Sheet1!$J$32</c:f>
              <c:numCache>
                <c:formatCode>General</c:formatCode>
                <c:ptCount val="1"/>
                <c:pt idx="0">
                  <c:v>0</c:v>
                </c:pt>
              </c:numCache>
            </c:numRef>
          </c:val>
        </c:ser>
        <c:overlap val="100"/>
        <c:axId val="86891904"/>
        <c:axId val="87032960"/>
      </c:barChart>
      <c:catAx>
        <c:axId val="86891904"/>
        <c:scaling>
          <c:orientation val="minMax"/>
        </c:scaling>
        <c:delete val="1"/>
        <c:axPos val="l"/>
        <c:tickLblPos val="none"/>
        <c:crossAx val="87032960"/>
        <c:crosses val="autoZero"/>
        <c:auto val="1"/>
        <c:lblAlgn val="ctr"/>
        <c:lblOffset val="100"/>
      </c:catAx>
      <c:valAx>
        <c:axId val="87032960"/>
        <c:scaling>
          <c:orientation val="minMax"/>
          <c:max val="2.1"/>
          <c:min val="0"/>
        </c:scaling>
        <c:delete val="1"/>
        <c:axPos val="b"/>
        <c:majorGridlines>
          <c:spPr>
            <a:ln>
              <a:solidFill>
                <a:schemeClr val="bg1"/>
              </a:solidFill>
            </a:ln>
            <a:effectLst>
              <a:outerShdw blurRad="50800" dist="50800" dir="5400000" algn="ctr" rotWithShape="0">
                <a:schemeClr val="bg1"/>
              </a:outerShdw>
            </a:effectLst>
          </c:spPr>
        </c:majorGridlines>
        <c:numFmt formatCode="0%" sourceLinked="1"/>
        <c:tickLblPos val="none"/>
        <c:crossAx val="86891904"/>
        <c:crosses val="autoZero"/>
        <c:crossBetween val="between"/>
      </c:valAx>
    </c:plotArea>
    <c:plotVisOnly val="1"/>
    <c:dispBlanksAs val="gap"/>
  </c:chart>
  <c:externalData r:id="rId2"/>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7BCF74-3A0B-452A-BB83-753A13B8747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51A8E5AB-D67C-4210-B9CB-3E8B74ABD44C}" type="pres">
      <dgm:prSet presAssocID="{007BCF74-3A0B-452A-BB83-753A13B8747A}" presName="Name0" presStyleCnt="0">
        <dgm:presLayoutVars>
          <dgm:dir/>
          <dgm:resizeHandles val="exact"/>
        </dgm:presLayoutVars>
      </dgm:prSet>
      <dgm:spPr/>
      <dgm:t>
        <a:bodyPr/>
        <a:lstStyle/>
        <a:p>
          <a:endParaRPr lang="en-US"/>
        </a:p>
      </dgm:t>
    </dgm:pt>
  </dgm:ptLst>
  <dgm:cxnLst>
    <dgm:cxn modelId="{DBD7E86F-0962-47D8-92E2-C79B95A208A4}" type="presOf" srcId="{007BCF74-3A0B-452A-BB83-753A13B8747A}" destId="{51A8E5AB-D67C-4210-B9CB-3E8B74ABD44C}" srcOrd="0"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1A976F-C960-40D5-8514-BE2124A030A6}"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3674BED0-EB4E-4C25-BA5A-60BBBAB91BF5}" type="pres">
      <dgm:prSet presAssocID="{321A976F-C960-40D5-8514-BE2124A030A6}" presName="cycle" presStyleCnt="0">
        <dgm:presLayoutVars>
          <dgm:dir val="rev"/>
          <dgm:resizeHandles val="exact"/>
        </dgm:presLayoutVars>
      </dgm:prSet>
      <dgm:spPr/>
      <dgm:t>
        <a:bodyPr/>
        <a:lstStyle/>
        <a:p>
          <a:endParaRPr lang="en-US"/>
        </a:p>
      </dgm:t>
    </dgm:pt>
  </dgm:ptLst>
  <dgm:cxnLst>
    <dgm:cxn modelId="{79B10CDB-0ECA-4816-9C95-A3487CABF8F9}" type="presOf" srcId="{321A976F-C960-40D5-8514-BE2124A030A6}" destId="{3674BED0-EB4E-4C25-BA5A-60BBBAB91BF5}" srcOrd="0" destOrd="0" presId="urn:microsoft.com/office/officeart/2005/8/layout/cycle6"/>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0155E4-E4BB-4280-A1F4-61C650660B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2EE7EDF-D1A1-4E4F-ADA4-CDD5DBA166B8}">
      <dgm:prSet phldrT="[Text]" custT="1"/>
      <dgm:spPr>
        <a:solidFill>
          <a:srgbClr val="002060"/>
        </a:solidFill>
      </dgm:spPr>
      <dgm:t>
        <a:bodyPr/>
        <a:lstStyle/>
        <a:p>
          <a:r>
            <a:rPr lang="en-US" sz="1600" b="1" spc="0" dirty="0" smtClean="0"/>
            <a:t>African American</a:t>
          </a:r>
          <a:endParaRPr lang="en-US" sz="1600" b="1" spc="0" dirty="0"/>
        </a:p>
      </dgm:t>
    </dgm:pt>
    <dgm:pt modelId="{2C1267A9-2957-42F0-9D31-3B905660E4C3}" type="parTrans" cxnId="{8F73D3BC-C354-4296-8DF3-9EBB5EFF2092}">
      <dgm:prSet/>
      <dgm:spPr/>
      <dgm:t>
        <a:bodyPr/>
        <a:lstStyle/>
        <a:p>
          <a:endParaRPr lang="en-US"/>
        </a:p>
      </dgm:t>
    </dgm:pt>
    <dgm:pt modelId="{8A21C22C-B962-42C8-B2B4-90501227B478}" type="sibTrans" cxnId="{8F73D3BC-C354-4296-8DF3-9EBB5EFF2092}">
      <dgm:prSet/>
      <dgm:spPr/>
      <dgm:t>
        <a:bodyPr/>
        <a:lstStyle/>
        <a:p>
          <a:endParaRPr lang="en-US"/>
        </a:p>
      </dgm:t>
    </dgm:pt>
    <dgm:pt modelId="{891F04B0-76CE-4506-AB38-17711B66673E}">
      <dgm:prSet phldrT="[Text]" custT="1"/>
      <dgm:spPr>
        <a:solidFill>
          <a:srgbClr val="002060"/>
        </a:solidFill>
      </dgm:spPr>
      <dgm:t>
        <a:bodyPr/>
        <a:lstStyle/>
        <a:p>
          <a:r>
            <a:rPr lang="en-US" sz="1600" b="1" spc="0" dirty="0" smtClean="0"/>
            <a:t>LGBT</a:t>
          </a:r>
          <a:endParaRPr lang="en-US" sz="1600" b="1" spc="0" dirty="0"/>
        </a:p>
      </dgm:t>
    </dgm:pt>
    <dgm:pt modelId="{F7145602-7F2C-4032-AE6C-85F80FF4FABF}" type="parTrans" cxnId="{F75E04FE-9D3F-423D-BCC6-9B6198DECEB5}">
      <dgm:prSet/>
      <dgm:spPr/>
      <dgm:t>
        <a:bodyPr/>
        <a:lstStyle/>
        <a:p>
          <a:endParaRPr lang="en-US"/>
        </a:p>
      </dgm:t>
    </dgm:pt>
    <dgm:pt modelId="{10FD97B4-BA0F-413A-A4A3-E70563FC7D53}" type="sibTrans" cxnId="{F75E04FE-9D3F-423D-BCC6-9B6198DECEB5}">
      <dgm:prSet/>
      <dgm:spPr/>
      <dgm:t>
        <a:bodyPr/>
        <a:lstStyle/>
        <a:p>
          <a:endParaRPr lang="en-US"/>
        </a:p>
      </dgm:t>
    </dgm:pt>
    <dgm:pt modelId="{F5BEC570-2965-439E-AC4F-30D22D3C9F33}">
      <dgm:prSet phldrT="[Text]" custT="1"/>
      <dgm:spPr>
        <a:solidFill>
          <a:srgbClr val="002060"/>
        </a:solidFill>
      </dgm:spPr>
      <dgm:t>
        <a:bodyPr/>
        <a:lstStyle/>
        <a:p>
          <a:r>
            <a:rPr lang="en-US" sz="1600" b="1" spc="0" dirty="0" smtClean="0"/>
            <a:t>Latino/Hispanic</a:t>
          </a:r>
          <a:endParaRPr lang="en-US" sz="1600" b="1" spc="0" dirty="0"/>
        </a:p>
      </dgm:t>
    </dgm:pt>
    <dgm:pt modelId="{1EE0D2B1-E366-4179-B54E-E8BB57829612}" type="parTrans" cxnId="{855619C0-B7CB-4942-BE8C-04B82DAA3B01}">
      <dgm:prSet/>
      <dgm:spPr/>
      <dgm:t>
        <a:bodyPr/>
        <a:lstStyle/>
        <a:p>
          <a:endParaRPr lang="en-US"/>
        </a:p>
      </dgm:t>
    </dgm:pt>
    <dgm:pt modelId="{D8D4B1B7-F683-4703-A04E-4DCB687D659C}" type="sibTrans" cxnId="{855619C0-B7CB-4942-BE8C-04B82DAA3B01}">
      <dgm:prSet/>
      <dgm:spPr/>
      <dgm:t>
        <a:bodyPr/>
        <a:lstStyle/>
        <a:p>
          <a:endParaRPr lang="en-US"/>
        </a:p>
      </dgm:t>
    </dgm:pt>
    <dgm:pt modelId="{BCFDECFF-AD5A-4054-84DA-5CF93F81381B}">
      <dgm:prSet phldrT="[Text]" custT="1"/>
      <dgm:spPr>
        <a:solidFill>
          <a:srgbClr val="002060"/>
        </a:solidFill>
      </dgm:spPr>
      <dgm:t>
        <a:bodyPr/>
        <a:lstStyle/>
        <a:p>
          <a:r>
            <a:rPr lang="en-US" sz="1600" b="1" spc="0" dirty="0" smtClean="0"/>
            <a:t>Asian American</a:t>
          </a:r>
          <a:endParaRPr lang="en-US" sz="1600" b="1" spc="0" dirty="0"/>
        </a:p>
      </dgm:t>
    </dgm:pt>
    <dgm:pt modelId="{E42B5C5A-7361-4868-B04B-4516BA72D82F}" type="parTrans" cxnId="{29DBD7F1-A06C-40A8-885E-E3991387B7FE}">
      <dgm:prSet/>
      <dgm:spPr/>
      <dgm:t>
        <a:bodyPr/>
        <a:lstStyle/>
        <a:p>
          <a:endParaRPr lang="en-US"/>
        </a:p>
      </dgm:t>
    </dgm:pt>
    <dgm:pt modelId="{F2AB7F54-1BB6-4F49-AA8C-48CFE675A8D8}" type="sibTrans" cxnId="{29DBD7F1-A06C-40A8-885E-E3991387B7FE}">
      <dgm:prSet/>
      <dgm:spPr/>
      <dgm:t>
        <a:bodyPr/>
        <a:lstStyle/>
        <a:p>
          <a:endParaRPr lang="en-US"/>
        </a:p>
      </dgm:t>
    </dgm:pt>
    <dgm:pt modelId="{D44FDB19-124F-4597-9292-1248B437BC0E}">
      <dgm:prSet phldrT="[Text]" custT="1"/>
      <dgm:spPr>
        <a:solidFill>
          <a:srgbClr val="002060"/>
        </a:solidFill>
      </dgm:spPr>
      <dgm:t>
        <a:bodyPr/>
        <a:lstStyle/>
        <a:p>
          <a:r>
            <a:rPr lang="en-US" sz="1600" b="1" spc="0" dirty="0" smtClean="0"/>
            <a:t>Immigrant/Refugee</a:t>
          </a:r>
          <a:endParaRPr lang="en-US" sz="1600" b="1" spc="0" dirty="0"/>
        </a:p>
      </dgm:t>
    </dgm:pt>
    <dgm:pt modelId="{46E98B70-F118-47DA-88AE-1DE227C794F0}" type="parTrans" cxnId="{10FB320B-976D-43EA-B912-A517037D3368}">
      <dgm:prSet/>
      <dgm:spPr/>
      <dgm:t>
        <a:bodyPr/>
        <a:lstStyle/>
        <a:p>
          <a:endParaRPr lang="en-US"/>
        </a:p>
      </dgm:t>
    </dgm:pt>
    <dgm:pt modelId="{92B5FB80-0EB7-48DA-977C-7BA77C596E8C}" type="sibTrans" cxnId="{10FB320B-976D-43EA-B912-A517037D3368}">
      <dgm:prSet/>
      <dgm:spPr/>
      <dgm:t>
        <a:bodyPr/>
        <a:lstStyle/>
        <a:p>
          <a:endParaRPr lang="en-US"/>
        </a:p>
      </dgm:t>
    </dgm:pt>
    <dgm:pt modelId="{090190B4-0348-45EE-AB6D-C39F5E1D07AA}">
      <dgm:prSet phldrT="[Text]" custT="1"/>
      <dgm:spPr>
        <a:solidFill>
          <a:srgbClr val="002060"/>
        </a:solidFill>
      </dgm:spPr>
      <dgm:t>
        <a:bodyPr/>
        <a:lstStyle/>
        <a:p>
          <a:r>
            <a:rPr lang="en-US" sz="1600" b="1" spc="0" dirty="0" smtClean="0"/>
            <a:t>People with Disabilities</a:t>
          </a:r>
          <a:endParaRPr lang="en-US" sz="1600" b="1" spc="0" dirty="0"/>
        </a:p>
      </dgm:t>
    </dgm:pt>
    <dgm:pt modelId="{BB0B50FB-0228-4870-9C06-934EF70ED58F}" type="parTrans" cxnId="{F56EB84D-A6C9-49DF-9EC1-0FAAC3AB446B}">
      <dgm:prSet/>
      <dgm:spPr/>
      <dgm:t>
        <a:bodyPr/>
        <a:lstStyle/>
        <a:p>
          <a:endParaRPr lang="en-US"/>
        </a:p>
      </dgm:t>
    </dgm:pt>
    <dgm:pt modelId="{CEC6AF02-2225-4CCD-8DEC-76F53104D7A5}" type="sibTrans" cxnId="{F56EB84D-A6C9-49DF-9EC1-0FAAC3AB446B}">
      <dgm:prSet/>
      <dgm:spPr/>
      <dgm:t>
        <a:bodyPr/>
        <a:lstStyle/>
        <a:p>
          <a:endParaRPr lang="en-US"/>
        </a:p>
      </dgm:t>
    </dgm:pt>
    <dgm:pt modelId="{12EAE3F3-1A50-4F97-AF6F-134CED8D0C0E}">
      <dgm:prSet phldrT="[Text]" custT="1"/>
      <dgm:spPr>
        <a:solidFill>
          <a:srgbClr val="002060"/>
        </a:solidFill>
      </dgm:spPr>
      <dgm:t>
        <a:bodyPr/>
        <a:lstStyle/>
        <a:p>
          <a:r>
            <a:rPr lang="en-US" sz="1600" b="1" spc="0" dirty="0" smtClean="0"/>
            <a:t>Family Caregivers</a:t>
          </a:r>
        </a:p>
      </dgm:t>
    </dgm:pt>
    <dgm:pt modelId="{DEA4020A-E467-4D3D-8689-ADCC9301C27F}" type="parTrans" cxnId="{216062B0-121B-4FC6-89A9-D3A5F30EFB56}">
      <dgm:prSet/>
      <dgm:spPr/>
      <dgm:t>
        <a:bodyPr/>
        <a:lstStyle/>
        <a:p>
          <a:endParaRPr lang="en-US"/>
        </a:p>
      </dgm:t>
    </dgm:pt>
    <dgm:pt modelId="{F02A4099-F3C9-4476-ABD5-0D801D8568B6}" type="sibTrans" cxnId="{216062B0-121B-4FC6-89A9-D3A5F30EFB56}">
      <dgm:prSet/>
      <dgm:spPr/>
      <dgm:t>
        <a:bodyPr/>
        <a:lstStyle/>
        <a:p>
          <a:endParaRPr lang="en-US"/>
        </a:p>
      </dgm:t>
    </dgm:pt>
    <dgm:pt modelId="{E22CC80B-9E71-4663-B5A9-353336709983}">
      <dgm:prSet phldrT="[Text]" custT="1"/>
      <dgm:spPr>
        <a:solidFill>
          <a:srgbClr val="002060"/>
        </a:solidFill>
      </dgm:spPr>
      <dgm:t>
        <a:bodyPr/>
        <a:lstStyle/>
        <a:p>
          <a:r>
            <a:rPr lang="en-US" sz="1600" b="1" spc="0" dirty="0" smtClean="0"/>
            <a:t>Resident Communities</a:t>
          </a:r>
          <a:endParaRPr lang="en-US" sz="1600" b="1" spc="0" dirty="0"/>
        </a:p>
      </dgm:t>
    </dgm:pt>
    <dgm:pt modelId="{7AC4D7FD-FB0C-45A6-B334-212FBAE4415D}" type="parTrans" cxnId="{A4AE8B6C-B31E-44F2-A8A0-688A4B8D3A9C}">
      <dgm:prSet/>
      <dgm:spPr/>
      <dgm:t>
        <a:bodyPr/>
        <a:lstStyle/>
        <a:p>
          <a:endParaRPr lang="en-US"/>
        </a:p>
      </dgm:t>
    </dgm:pt>
    <dgm:pt modelId="{983BC623-7EA0-446A-BEDA-873BE6936661}" type="sibTrans" cxnId="{A4AE8B6C-B31E-44F2-A8A0-688A4B8D3A9C}">
      <dgm:prSet/>
      <dgm:spPr/>
      <dgm:t>
        <a:bodyPr/>
        <a:lstStyle/>
        <a:p>
          <a:endParaRPr lang="en-US"/>
        </a:p>
      </dgm:t>
    </dgm:pt>
    <dgm:pt modelId="{5EAF8F83-91DA-48CE-B8FB-D6DF19065373}">
      <dgm:prSet phldrT="[Text]" custT="1"/>
      <dgm:spPr>
        <a:solidFill>
          <a:srgbClr val="002060"/>
        </a:solidFill>
      </dgm:spPr>
      <dgm:t>
        <a:bodyPr/>
        <a:lstStyle/>
        <a:p>
          <a:r>
            <a:rPr lang="en-US" sz="1600" b="1" spc="0" dirty="0" smtClean="0"/>
            <a:t>Native American</a:t>
          </a:r>
          <a:endParaRPr lang="en-US" sz="1600" b="1" spc="0" dirty="0"/>
        </a:p>
      </dgm:t>
    </dgm:pt>
    <dgm:pt modelId="{A56EF591-5262-40ED-9B9C-F5F8FD3254A0}" type="parTrans" cxnId="{E98B99D2-2478-4643-826F-62EE256BBB0D}">
      <dgm:prSet/>
      <dgm:spPr/>
      <dgm:t>
        <a:bodyPr/>
        <a:lstStyle/>
        <a:p>
          <a:endParaRPr lang="en-US"/>
        </a:p>
      </dgm:t>
    </dgm:pt>
    <dgm:pt modelId="{F7E50C31-2517-44AF-B37A-13100A6F5115}" type="sibTrans" cxnId="{E98B99D2-2478-4643-826F-62EE256BBB0D}">
      <dgm:prSet/>
      <dgm:spPr/>
      <dgm:t>
        <a:bodyPr/>
        <a:lstStyle/>
        <a:p>
          <a:endParaRPr lang="en-US"/>
        </a:p>
      </dgm:t>
    </dgm:pt>
    <dgm:pt modelId="{308468F7-CEAB-4C32-84C6-A8FC2D428E29}" type="pres">
      <dgm:prSet presAssocID="{FD0155E4-E4BB-4280-A1F4-61C650660BF9}" presName="diagram" presStyleCnt="0">
        <dgm:presLayoutVars>
          <dgm:dir/>
          <dgm:resizeHandles val="exact"/>
        </dgm:presLayoutVars>
      </dgm:prSet>
      <dgm:spPr/>
      <dgm:t>
        <a:bodyPr/>
        <a:lstStyle/>
        <a:p>
          <a:endParaRPr lang="en-US"/>
        </a:p>
      </dgm:t>
    </dgm:pt>
    <dgm:pt modelId="{4C51A23F-F1BE-4677-BFD8-C5C4A2E7D4EE}" type="pres">
      <dgm:prSet presAssocID="{62EE7EDF-D1A1-4E4F-ADA4-CDD5DBA166B8}" presName="node" presStyleLbl="node1" presStyleIdx="0" presStyleCnt="9" custScaleX="89519" custScaleY="71653">
        <dgm:presLayoutVars>
          <dgm:bulletEnabled val="1"/>
        </dgm:presLayoutVars>
      </dgm:prSet>
      <dgm:spPr/>
      <dgm:t>
        <a:bodyPr/>
        <a:lstStyle/>
        <a:p>
          <a:endParaRPr lang="en-US"/>
        </a:p>
      </dgm:t>
    </dgm:pt>
    <dgm:pt modelId="{E6802F3E-74BB-4924-ACCE-EAFA31431610}" type="pres">
      <dgm:prSet presAssocID="{8A21C22C-B962-42C8-B2B4-90501227B478}" presName="sibTrans" presStyleCnt="0"/>
      <dgm:spPr/>
    </dgm:pt>
    <dgm:pt modelId="{15DDEEE5-6FE2-42C8-8989-FF944BA02C34}" type="pres">
      <dgm:prSet presAssocID="{891F04B0-76CE-4506-AB38-17711B66673E}" presName="node" presStyleLbl="node1" presStyleIdx="1" presStyleCnt="9" custScaleX="89519" custScaleY="71653">
        <dgm:presLayoutVars>
          <dgm:bulletEnabled val="1"/>
        </dgm:presLayoutVars>
      </dgm:prSet>
      <dgm:spPr/>
      <dgm:t>
        <a:bodyPr/>
        <a:lstStyle/>
        <a:p>
          <a:endParaRPr lang="en-US"/>
        </a:p>
      </dgm:t>
    </dgm:pt>
    <dgm:pt modelId="{E3DD5FE5-061B-4A97-A1F0-5483255AD44B}" type="pres">
      <dgm:prSet presAssocID="{10FD97B4-BA0F-413A-A4A3-E70563FC7D53}" presName="sibTrans" presStyleCnt="0"/>
      <dgm:spPr/>
    </dgm:pt>
    <dgm:pt modelId="{5160A048-4C17-4955-B2E7-DC7884097DC9}" type="pres">
      <dgm:prSet presAssocID="{F5BEC570-2965-439E-AC4F-30D22D3C9F33}" presName="node" presStyleLbl="node1" presStyleIdx="2" presStyleCnt="9" custScaleX="89519" custScaleY="71653">
        <dgm:presLayoutVars>
          <dgm:bulletEnabled val="1"/>
        </dgm:presLayoutVars>
      </dgm:prSet>
      <dgm:spPr/>
      <dgm:t>
        <a:bodyPr/>
        <a:lstStyle/>
        <a:p>
          <a:endParaRPr lang="en-US"/>
        </a:p>
      </dgm:t>
    </dgm:pt>
    <dgm:pt modelId="{6964812A-79F5-498F-AA60-5937C9267EBD}" type="pres">
      <dgm:prSet presAssocID="{D8D4B1B7-F683-4703-A04E-4DCB687D659C}" presName="sibTrans" presStyleCnt="0"/>
      <dgm:spPr/>
    </dgm:pt>
    <dgm:pt modelId="{F1686CEF-D876-451C-8631-C835E98B847D}" type="pres">
      <dgm:prSet presAssocID="{BCFDECFF-AD5A-4054-84DA-5CF93F81381B}" presName="node" presStyleLbl="node1" presStyleIdx="3" presStyleCnt="9" custScaleX="89519" custScaleY="71653">
        <dgm:presLayoutVars>
          <dgm:bulletEnabled val="1"/>
        </dgm:presLayoutVars>
      </dgm:prSet>
      <dgm:spPr/>
      <dgm:t>
        <a:bodyPr/>
        <a:lstStyle/>
        <a:p>
          <a:endParaRPr lang="en-US"/>
        </a:p>
      </dgm:t>
    </dgm:pt>
    <dgm:pt modelId="{21FFEF93-67A7-4D79-A501-115BF21751EB}" type="pres">
      <dgm:prSet presAssocID="{F2AB7F54-1BB6-4F49-AA8C-48CFE675A8D8}" presName="sibTrans" presStyleCnt="0"/>
      <dgm:spPr/>
    </dgm:pt>
    <dgm:pt modelId="{BD6AE1EE-B3C3-472F-AF0C-94FABB324400}" type="pres">
      <dgm:prSet presAssocID="{D44FDB19-124F-4597-9292-1248B437BC0E}" presName="node" presStyleLbl="node1" presStyleIdx="4" presStyleCnt="9" custScaleX="89519" custScaleY="71653">
        <dgm:presLayoutVars>
          <dgm:bulletEnabled val="1"/>
        </dgm:presLayoutVars>
      </dgm:prSet>
      <dgm:spPr/>
      <dgm:t>
        <a:bodyPr/>
        <a:lstStyle/>
        <a:p>
          <a:endParaRPr lang="en-US"/>
        </a:p>
      </dgm:t>
    </dgm:pt>
    <dgm:pt modelId="{203BA2A3-8A71-4936-AECC-F279CD36A15B}" type="pres">
      <dgm:prSet presAssocID="{92B5FB80-0EB7-48DA-977C-7BA77C596E8C}" presName="sibTrans" presStyleCnt="0"/>
      <dgm:spPr/>
    </dgm:pt>
    <dgm:pt modelId="{30BF152A-957E-431D-95C9-1BD1DA13E335}" type="pres">
      <dgm:prSet presAssocID="{090190B4-0348-45EE-AB6D-C39F5E1D07AA}" presName="node" presStyleLbl="node1" presStyleIdx="5" presStyleCnt="9" custScaleX="89519" custScaleY="71653">
        <dgm:presLayoutVars>
          <dgm:bulletEnabled val="1"/>
        </dgm:presLayoutVars>
      </dgm:prSet>
      <dgm:spPr/>
      <dgm:t>
        <a:bodyPr/>
        <a:lstStyle/>
        <a:p>
          <a:endParaRPr lang="en-US"/>
        </a:p>
      </dgm:t>
    </dgm:pt>
    <dgm:pt modelId="{915D5238-56BD-441C-A7BD-60EA5D9157CC}" type="pres">
      <dgm:prSet presAssocID="{CEC6AF02-2225-4CCD-8DEC-76F53104D7A5}" presName="sibTrans" presStyleCnt="0"/>
      <dgm:spPr/>
    </dgm:pt>
    <dgm:pt modelId="{04C2798E-E061-459E-AF1C-7FA2F3892157}" type="pres">
      <dgm:prSet presAssocID="{12EAE3F3-1A50-4F97-AF6F-134CED8D0C0E}" presName="node" presStyleLbl="node1" presStyleIdx="6" presStyleCnt="9" custScaleX="89519" custScaleY="71653">
        <dgm:presLayoutVars>
          <dgm:bulletEnabled val="1"/>
        </dgm:presLayoutVars>
      </dgm:prSet>
      <dgm:spPr/>
      <dgm:t>
        <a:bodyPr/>
        <a:lstStyle/>
        <a:p>
          <a:endParaRPr lang="en-US"/>
        </a:p>
      </dgm:t>
    </dgm:pt>
    <dgm:pt modelId="{878EA8CD-7564-4D25-A65D-183E03E5FE78}" type="pres">
      <dgm:prSet presAssocID="{F02A4099-F3C9-4476-ABD5-0D801D8568B6}" presName="sibTrans" presStyleCnt="0"/>
      <dgm:spPr/>
    </dgm:pt>
    <dgm:pt modelId="{8C1EBCC0-30B8-4CC3-8D44-C2E50CD68112}" type="pres">
      <dgm:prSet presAssocID="{E22CC80B-9E71-4663-B5A9-353336709983}" presName="node" presStyleLbl="node1" presStyleIdx="7" presStyleCnt="9" custScaleX="89519" custScaleY="71653">
        <dgm:presLayoutVars>
          <dgm:bulletEnabled val="1"/>
        </dgm:presLayoutVars>
      </dgm:prSet>
      <dgm:spPr/>
      <dgm:t>
        <a:bodyPr/>
        <a:lstStyle/>
        <a:p>
          <a:endParaRPr lang="en-US"/>
        </a:p>
      </dgm:t>
    </dgm:pt>
    <dgm:pt modelId="{1580C674-2BD2-4B6F-A2F3-82CF0FF18162}" type="pres">
      <dgm:prSet presAssocID="{983BC623-7EA0-446A-BEDA-873BE6936661}" presName="sibTrans" presStyleCnt="0"/>
      <dgm:spPr/>
    </dgm:pt>
    <dgm:pt modelId="{0C79A195-27B1-4825-82C6-00BBE91894C8}" type="pres">
      <dgm:prSet presAssocID="{5EAF8F83-91DA-48CE-B8FB-D6DF19065373}" presName="node" presStyleLbl="node1" presStyleIdx="8" presStyleCnt="9" custScaleX="89519" custScaleY="71653">
        <dgm:presLayoutVars>
          <dgm:bulletEnabled val="1"/>
        </dgm:presLayoutVars>
      </dgm:prSet>
      <dgm:spPr/>
      <dgm:t>
        <a:bodyPr/>
        <a:lstStyle/>
        <a:p>
          <a:endParaRPr lang="en-US"/>
        </a:p>
      </dgm:t>
    </dgm:pt>
  </dgm:ptLst>
  <dgm:cxnLst>
    <dgm:cxn modelId="{7BF75B8F-1EC6-43EC-98E8-8C5FC029AD58}" type="presOf" srcId="{D44FDB19-124F-4597-9292-1248B437BC0E}" destId="{BD6AE1EE-B3C3-472F-AF0C-94FABB324400}" srcOrd="0" destOrd="0" presId="urn:microsoft.com/office/officeart/2005/8/layout/default"/>
    <dgm:cxn modelId="{AE230851-B461-46A9-98DB-3B5447230AC1}" type="presOf" srcId="{FD0155E4-E4BB-4280-A1F4-61C650660BF9}" destId="{308468F7-CEAB-4C32-84C6-A8FC2D428E29}" srcOrd="0" destOrd="0" presId="urn:microsoft.com/office/officeart/2005/8/layout/default"/>
    <dgm:cxn modelId="{73031339-5B78-4194-ADC6-180F6E02C29E}" type="presOf" srcId="{090190B4-0348-45EE-AB6D-C39F5E1D07AA}" destId="{30BF152A-957E-431D-95C9-1BD1DA13E335}" srcOrd="0" destOrd="0" presId="urn:microsoft.com/office/officeart/2005/8/layout/default"/>
    <dgm:cxn modelId="{216062B0-121B-4FC6-89A9-D3A5F30EFB56}" srcId="{FD0155E4-E4BB-4280-A1F4-61C650660BF9}" destId="{12EAE3F3-1A50-4F97-AF6F-134CED8D0C0E}" srcOrd="6" destOrd="0" parTransId="{DEA4020A-E467-4D3D-8689-ADCC9301C27F}" sibTransId="{F02A4099-F3C9-4476-ABD5-0D801D8568B6}"/>
    <dgm:cxn modelId="{DCEF1D8B-6BFC-445B-90E5-C4A66A09C12A}" type="presOf" srcId="{5EAF8F83-91DA-48CE-B8FB-D6DF19065373}" destId="{0C79A195-27B1-4825-82C6-00BBE91894C8}" srcOrd="0" destOrd="0" presId="urn:microsoft.com/office/officeart/2005/8/layout/default"/>
    <dgm:cxn modelId="{8F73D3BC-C354-4296-8DF3-9EBB5EFF2092}" srcId="{FD0155E4-E4BB-4280-A1F4-61C650660BF9}" destId="{62EE7EDF-D1A1-4E4F-ADA4-CDD5DBA166B8}" srcOrd="0" destOrd="0" parTransId="{2C1267A9-2957-42F0-9D31-3B905660E4C3}" sibTransId="{8A21C22C-B962-42C8-B2B4-90501227B478}"/>
    <dgm:cxn modelId="{E2694AF7-CE17-4C74-9835-F31A78C12634}" type="presOf" srcId="{F5BEC570-2965-439E-AC4F-30D22D3C9F33}" destId="{5160A048-4C17-4955-B2E7-DC7884097DC9}" srcOrd="0" destOrd="0" presId="urn:microsoft.com/office/officeart/2005/8/layout/default"/>
    <dgm:cxn modelId="{E98B99D2-2478-4643-826F-62EE256BBB0D}" srcId="{FD0155E4-E4BB-4280-A1F4-61C650660BF9}" destId="{5EAF8F83-91DA-48CE-B8FB-D6DF19065373}" srcOrd="8" destOrd="0" parTransId="{A56EF591-5262-40ED-9B9C-F5F8FD3254A0}" sibTransId="{F7E50C31-2517-44AF-B37A-13100A6F5115}"/>
    <dgm:cxn modelId="{BD920960-C61F-4338-8820-6E8DCE12FF0E}" type="presOf" srcId="{E22CC80B-9E71-4663-B5A9-353336709983}" destId="{8C1EBCC0-30B8-4CC3-8D44-C2E50CD68112}" srcOrd="0" destOrd="0" presId="urn:microsoft.com/office/officeart/2005/8/layout/default"/>
    <dgm:cxn modelId="{855619C0-B7CB-4942-BE8C-04B82DAA3B01}" srcId="{FD0155E4-E4BB-4280-A1F4-61C650660BF9}" destId="{F5BEC570-2965-439E-AC4F-30D22D3C9F33}" srcOrd="2" destOrd="0" parTransId="{1EE0D2B1-E366-4179-B54E-E8BB57829612}" sibTransId="{D8D4B1B7-F683-4703-A04E-4DCB687D659C}"/>
    <dgm:cxn modelId="{07A9DE0F-FA0A-44EE-AB6E-60F234F34EF5}" type="presOf" srcId="{BCFDECFF-AD5A-4054-84DA-5CF93F81381B}" destId="{F1686CEF-D876-451C-8631-C835E98B847D}" srcOrd="0" destOrd="0" presId="urn:microsoft.com/office/officeart/2005/8/layout/default"/>
    <dgm:cxn modelId="{29DBD7F1-A06C-40A8-885E-E3991387B7FE}" srcId="{FD0155E4-E4BB-4280-A1F4-61C650660BF9}" destId="{BCFDECFF-AD5A-4054-84DA-5CF93F81381B}" srcOrd="3" destOrd="0" parTransId="{E42B5C5A-7361-4868-B04B-4516BA72D82F}" sibTransId="{F2AB7F54-1BB6-4F49-AA8C-48CFE675A8D8}"/>
    <dgm:cxn modelId="{E84F4899-5E59-4432-9F9B-1C2656EEC217}" type="presOf" srcId="{12EAE3F3-1A50-4F97-AF6F-134CED8D0C0E}" destId="{04C2798E-E061-459E-AF1C-7FA2F3892157}" srcOrd="0" destOrd="0" presId="urn:microsoft.com/office/officeart/2005/8/layout/default"/>
    <dgm:cxn modelId="{F56EB84D-A6C9-49DF-9EC1-0FAAC3AB446B}" srcId="{FD0155E4-E4BB-4280-A1F4-61C650660BF9}" destId="{090190B4-0348-45EE-AB6D-C39F5E1D07AA}" srcOrd="5" destOrd="0" parTransId="{BB0B50FB-0228-4870-9C06-934EF70ED58F}" sibTransId="{CEC6AF02-2225-4CCD-8DEC-76F53104D7A5}"/>
    <dgm:cxn modelId="{78E4D9EF-49D9-4A05-9B01-35CE9399B474}" type="presOf" srcId="{891F04B0-76CE-4506-AB38-17711B66673E}" destId="{15DDEEE5-6FE2-42C8-8989-FF944BA02C34}" srcOrd="0" destOrd="0" presId="urn:microsoft.com/office/officeart/2005/8/layout/default"/>
    <dgm:cxn modelId="{84A46422-5ED6-4F00-A186-795E8D9F3628}" type="presOf" srcId="{62EE7EDF-D1A1-4E4F-ADA4-CDD5DBA166B8}" destId="{4C51A23F-F1BE-4677-BFD8-C5C4A2E7D4EE}" srcOrd="0" destOrd="0" presId="urn:microsoft.com/office/officeart/2005/8/layout/default"/>
    <dgm:cxn modelId="{F75E04FE-9D3F-423D-BCC6-9B6198DECEB5}" srcId="{FD0155E4-E4BB-4280-A1F4-61C650660BF9}" destId="{891F04B0-76CE-4506-AB38-17711B66673E}" srcOrd="1" destOrd="0" parTransId="{F7145602-7F2C-4032-AE6C-85F80FF4FABF}" sibTransId="{10FD97B4-BA0F-413A-A4A3-E70563FC7D53}"/>
    <dgm:cxn modelId="{10FB320B-976D-43EA-B912-A517037D3368}" srcId="{FD0155E4-E4BB-4280-A1F4-61C650660BF9}" destId="{D44FDB19-124F-4597-9292-1248B437BC0E}" srcOrd="4" destOrd="0" parTransId="{46E98B70-F118-47DA-88AE-1DE227C794F0}" sibTransId="{92B5FB80-0EB7-48DA-977C-7BA77C596E8C}"/>
    <dgm:cxn modelId="{A4AE8B6C-B31E-44F2-A8A0-688A4B8D3A9C}" srcId="{FD0155E4-E4BB-4280-A1F4-61C650660BF9}" destId="{E22CC80B-9E71-4663-B5A9-353336709983}" srcOrd="7" destOrd="0" parTransId="{7AC4D7FD-FB0C-45A6-B334-212FBAE4415D}" sibTransId="{983BC623-7EA0-446A-BEDA-873BE6936661}"/>
    <dgm:cxn modelId="{8516C6F7-EFF1-4536-866B-852C08BB79E2}" type="presParOf" srcId="{308468F7-CEAB-4C32-84C6-A8FC2D428E29}" destId="{4C51A23F-F1BE-4677-BFD8-C5C4A2E7D4EE}" srcOrd="0" destOrd="0" presId="urn:microsoft.com/office/officeart/2005/8/layout/default"/>
    <dgm:cxn modelId="{AD473B34-6973-4AE3-A625-4C1AA05B28C8}" type="presParOf" srcId="{308468F7-CEAB-4C32-84C6-A8FC2D428E29}" destId="{E6802F3E-74BB-4924-ACCE-EAFA31431610}" srcOrd="1" destOrd="0" presId="urn:microsoft.com/office/officeart/2005/8/layout/default"/>
    <dgm:cxn modelId="{E18D5632-D8C9-4B3F-AF40-CDA7C137DAEC}" type="presParOf" srcId="{308468F7-CEAB-4C32-84C6-A8FC2D428E29}" destId="{15DDEEE5-6FE2-42C8-8989-FF944BA02C34}" srcOrd="2" destOrd="0" presId="urn:microsoft.com/office/officeart/2005/8/layout/default"/>
    <dgm:cxn modelId="{6F0E7088-F6A4-4DF5-87C2-3999124617A7}" type="presParOf" srcId="{308468F7-CEAB-4C32-84C6-A8FC2D428E29}" destId="{E3DD5FE5-061B-4A97-A1F0-5483255AD44B}" srcOrd="3" destOrd="0" presId="urn:microsoft.com/office/officeart/2005/8/layout/default"/>
    <dgm:cxn modelId="{DF4474FE-5361-46D6-8A17-24CBB0F8D361}" type="presParOf" srcId="{308468F7-CEAB-4C32-84C6-A8FC2D428E29}" destId="{5160A048-4C17-4955-B2E7-DC7884097DC9}" srcOrd="4" destOrd="0" presId="urn:microsoft.com/office/officeart/2005/8/layout/default"/>
    <dgm:cxn modelId="{B92E63A3-A72B-4004-AE37-C81D59ADFDA7}" type="presParOf" srcId="{308468F7-CEAB-4C32-84C6-A8FC2D428E29}" destId="{6964812A-79F5-498F-AA60-5937C9267EBD}" srcOrd="5" destOrd="0" presId="urn:microsoft.com/office/officeart/2005/8/layout/default"/>
    <dgm:cxn modelId="{CB99124E-579F-489B-928E-6418A142ADFB}" type="presParOf" srcId="{308468F7-CEAB-4C32-84C6-A8FC2D428E29}" destId="{F1686CEF-D876-451C-8631-C835E98B847D}" srcOrd="6" destOrd="0" presId="urn:microsoft.com/office/officeart/2005/8/layout/default"/>
    <dgm:cxn modelId="{74F040EE-9F3B-43E4-9ACC-5A3926186395}" type="presParOf" srcId="{308468F7-CEAB-4C32-84C6-A8FC2D428E29}" destId="{21FFEF93-67A7-4D79-A501-115BF21751EB}" srcOrd="7" destOrd="0" presId="urn:microsoft.com/office/officeart/2005/8/layout/default"/>
    <dgm:cxn modelId="{CE264E32-E8F9-4EA0-BE95-31441E431C46}" type="presParOf" srcId="{308468F7-CEAB-4C32-84C6-A8FC2D428E29}" destId="{BD6AE1EE-B3C3-472F-AF0C-94FABB324400}" srcOrd="8" destOrd="0" presId="urn:microsoft.com/office/officeart/2005/8/layout/default"/>
    <dgm:cxn modelId="{3A89B43B-7A04-48B6-8C1D-66C4E53F00F6}" type="presParOf" srcId="{308468F7-CEAB-4C32-84C6-A8FC2D428E29}" destId="{203BA2A3-8A71-4936-AECC-F279CD36A15B}" srcOrd="9" destOrd="0" presId="urn:microsoft.com/office/officeart/2005/8/layout/default"/>
    <dgm:cxn modelId="{1ED52A15-CD3E-4179-B5FC-3A9462E21F98}" type="presParOf" srcId="{308468F7-CEAB-4C32-84C6-A8FC2D428E29}" destId="{30BF152A-957E-431D-95C9-1BD1DA13E335}" srcOrd="10" destOrd="0" presId="urn:microsoft.com/office/officeart/2005/8/layout/default"/>
    <dgm:cxn modelId="{C79E4F30-1CAD-4818-A219-F6F314C008AC}" type="presParOf" srcId="{308468F7-CEAB-4C32-84C6-A8FC2D428E29}" destId="{915D5238-56BD-441C-A7BD-60EA5D9157CC}" srcOrd="11" destOrd="0" presId="urn:microsoft.com/office/officeart/2005/8/layout/default"/>
    <dgm:cxn modelId="{2E97E5D9-75FA-4D6C-BE7F-124E9A775D63}" type="presParOf" srcId="{308468F7-CEAB-4C32-84C6-A8FC2D428E29}" destId="{04C2798E-E061-459E-AF1C-7FA2F3892157}" srcOrd="12" destOrd="0" presId="urn:microsoft.com/office/officeart/2005/8/layout/default"/>
    <dgm:cxn modelId="{54622348-7E03-4A02-9667-A812D75890E4}" type="presParOf" srcId="{308468F7-CEAB-4C32-84C6-A8FC2D428E29}" destId="{878EA8CD-7564-4D25-A65D-183E03E5FE78}" srcOrd="13" destOrd="0" presId="urn:microsoft.com/office/officeart/2005/8/layout/default"/>
    <dgm:cxn modelId="{65B8B456-FBB5-4B9B-9A58-6FC96AA2E19F}" type="presParOf" srcId="{308468F7-CEAB-4C32-84C6-A8FC2D428E29}" destId="{8C1EBCC0-30B8-4CC3-8D44-C2E50CD68112}" srcOrd="14" destOrd="0" presId="urn:microsoft.com/office/officeart/2005/8/layout/default"/>
    <dgm:cxn modelId="{99ED16F5-1AEE-417A-9B7C-B67102EDA70E}" type="presParOf" srcId="{308468F7-CEAB-4C32-84C6-A8FC2D428E29}" destId="{1580C674-2BD2-4B6F-A2F3-82CF0FF18162}" srcOrd="15" destOrd="0" presId="urn:microsoft.com/office/officeart/2005/8/layout/default"/>
    <dgm:cxn modelId="{ED117F7E-E0D8-42C1-8C0A-D18E9117302A}" type="presParOf" srcId="{308468F7-CEAB-4C32-84C6-A8FC2D428E29}" destId="{0C79A195-27B1-4825-82C6-00BBE91894C8}" srcOrd="16" destOrd="0" presId="urn:microsoft.com/office/officeart/2005/8/layout/default"/>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8AA279-41E9-467D-9CE2-C734F668AAC1}"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80E6A537-3C0B-4B71-B5A5-00AA7BC366D8}">
      <dgm:prSet phldrT="[Text]"/>
      <dgm:spPr/>
      <dgm:t>
        <a:bodyPr/>
        <a:lstStyle/>
        <a:p>
          <a:r>
            <a:rPr lang="en-US" dirty="0" smtClean="0"/>
            <a:t>18 community listening sessions</a:t>
          </a:r>
          <a:endParaRPr lang="en-US" dirty="0"/>
        </a:p>
      </dgm:t>
    </dgm:pt>
    <dgm:pt modelId="{AC50CB36-774B-446F-BEE4-9EC8590464DF}" type="parTrans" cxnId="{49A12999-0530-4EC7-B664-A3CFADD70BEC}">
      <dgm:prSet/>
      <dgm:spPr/>
      <dgm:t>
        <a:bodyPr/>
        <a:lstStyle/>
        <a:p>
          <a:endParaRPr lang="en-US"/>
        </a:p>
      </dgm:t>
    </dgm:pt>
    <dgm:pt modelId="{4FBC0009-9959-41E2-8AFC-F45DA18BD415}" type="sibTrans" cxnId="{49A12999-0530-4EC7-B664-A3CFADD70BEC}">
      <dgm:prSet/>
      <dgm:spPr/>
      <dgm:t>
        <a:bodyPr/>
        <a:lstStyle/>
        <a:p>
          <a:endParaRPr lang="en-US"/>
        </a:p>
      </dgm:t>
    </dgm:pt>
    <dgm:pt modelId="{186EFC83-CE42-401F-A31D-06BCC5C05E47}">
      <dgm:prSet phldrT="[Text]"/>
      <dgm:spPr/>
      <dgm:t>
        <a:bodyPr/>
        <a:lstStyle/>
        <a:p>
          <a:r>
            <a:rPr lang="en-US" dirty="0" smtClean="0"/>
            <a:t>April-June</a:t>
          </a:r>
          <a:endParaRPr lang="en-US" dirty="0"/>
        </a:p>
      </dgm:t>
    </dgm:pt>
    <dgm:pt modelId="{B0D6085E-19CC-4408-B1CC-5466C68F4654}" type="parTrans" cxnId="{F792BAB0-8AF8-4C0F-9007-EF782F4E4A18}">
      <dgm:prSet/>
      <dgm:spPr/>
      <dgm:t>
        <a:bodyPr/>
        <a:lstStyle/>
        <a:p>
          <a:endParaRPr lang="en-US"/>
        </a:p>
      </dgm:t>
    </dgm:pt>
    <dgm:pt modelId="{84768D70-38E7-4EED-90C3-45C65B819781}" type="sibTrans" cxnId="{F792BAB0-8AF8-4C0F-9007-EF782F4E4A18}">
      <dgm:prSet/>
      <dgm:spPr/>
      <dgm:t>
        <a:bodyPr/>
        <a:lstStyle/>
        <a:p>
          <a:endParaRPr lang="en-US"/>
        </a:p>
      </dgm:t>
    </dgm:pt>
    <dgm:pt modelId="{A105A027-B839-4380-8182-A92E1937348B}">
      <dgm:prSet phldrT="[Text]"/>
      <dgm:spPr/>
      <dgm:t>
        <a:bodyPr/>
        <a:lstStyle/>
        <a:p>
          <a:r>
            <a:rPr lang="en-US" dirty="0" smtClean="0"/>
            <a:t>&lt; 500 people</a:t>
          </a:r>
          <a:endParaRPr lang="en-US" dirty="0"/>
        </a:p>
      </dgm:t>
    </dgm:pt>
    <dgm:pt modelId="{AB1A74A8-A344-4F55-90F7-406FA0ED8D66}" type="parTrans" cxnId="{EA42137E-C40A-4952-B476-FF7A43B35CC7}">
      <dgm:prSet/>
      <dgm:spPr/>
      <dgm:t>
        <a:bodyPr/>
        <a:lstStyle/>
        <a:p>
          <a:endParaRPr lang="en-US"/>
        </a:p>
      </dgm:t>
    </dgm:pt>
    <dgm:pt modelId="{EAE69206-8637-4885-9202-87F1D4D81225}" type="sibTrans" cxnId="{EA42137E-C40A-4952-B476-FF7A43B35CC7}">
      <dgm:prSet/>
      <dgm:spPr/>
      <dgm:t>
        <a:bodyPr/>
        <a:lstStyle/>
        <a:p>
          <a:endParaRPr lang="en-US"/>
        </a:p>
      </dgm:t>
    </dgm:pt>
    <dgm:pt modelId="{36091F97-949C-48E7-A75E-0315159A6B46}">
      <dgm:prSet phldrT="[Text]"/>
      <dgm:spPr/>
      <dgm:t>
        <a:bodyPr/>
        <a:lstStyle/>
        <a:p>
          <a:r>
            <a:rPr lang="en-US" dirty="0" smtClean="0"/>
            <a:t>12 languages</a:t>
          </a:r>
          <a:endParaRPr lang="en-US" dirty="0"/>
        </a:p>
      </dgm:t>
    </dgm:pt>
    <dgm:pt modelId="{DEC3BD77-D093-45D3-A3FE-84AC9CE170A3}" type="parTrans" cxnId="{C930F2F4-CC31-479B-AA59-3637DE2AAA10}">
      <dgm:prSet/>
      <dgm:spPr/>
      <dgm:t>
        <a:bodyPr/>
        <a:lstStyle/>
        <a:p>
          <a:endParaRPr lang="en-US"/>
        </a:p>
      </dgm:t>
    </dgm:pt>
    <dgm:pt modelId="{7D8459B1-9A6F-4C63-88ED-004A343E692F}" type="sibTrans" cxnId="{C930F2F4-CC31-479B-AA59-3637DE2AAA10}">
      <dgm:prSet/>
      <dgm:spPr/>
      <dgm:t>
        <a:bodyPr/>
        <a:lstStyle/>
        <a:p>
          <a:endParaRPr lang="en-US"/>
        </a:p>
      </dgm:t>
    </dgm:pt>
    <dgm:pt modelId="{C4EB0B4B-0188-4392-9772-AFB59D415709}">
      <dgm:prSet/>
      <dgm:spPr/>
      <dgm:t>
        <a:bodyPr/>
        <a:lstStyle/>
        <a:p>
          <a:r>
            <a:rPr lang="en-US" dirty="0" smtClean="0"/>
            <a:t>40+ volunteers &amp; staff</a:t>
          </a:r>
        </a:p>
      </dgm:t>
    </dgm:pt>
    <dgm:pt modelId="{58B9DE77-9717-4959-8D5F-93B4E1EAFB76}" type="parTrans" cxnId="{21825127-EAD4-4215-A10C-53902DAD5FED}">
      <dgm:prSet/>
      <dgm:spPr/>
      <dgm:t>
        <a:bodyPr/>
        <a:lstStyle/>
        <a:p>
          <a:endParaRPr lang="en-US"/>
        </a:p>
      </dgm:t>
    </dgm:pt>
    <dgm:pt modelId="{65B35D77-2F60-48D5-BC81-3F1B5E11D570}" type="sibTrans" cxnId="{21825127-EAD4-4215-A10C-53902DAD5FED}">
      <dgm:prSet/>
      <dgm:spPr/>
      <dgm:t>
        <a:bodyPr/>
        <a:lstStyle/>
        <a:p>
          <a:endParaRPr lang="en-US"/>
        </a:p>
      </dgm:t>
    </dgm:pt>
    <dgm:pt modelId="{473E6F0B-CC88-4E9B-9EEF-0A62D04C81F5}" type="pres">
      <dgm:prSet presAssocID="{528AA279-41E9-467D-9CE2-C734F668AAC1}" presName="Name0" presStyleCnt="0">
        <dgm:presLayoutVars>
          <dgm:chMax val="1"/>
          <dgm:dir/>
          <dgm:animLvl val="ctr"/>
          <dgm:resizeHandles val="exact"/>
        </dgm:presLayoutVars>
      </dgm:prSet>
      <dgm:spPr/>
      <dgm:t>
        <a:bodyPr/>
        <a:lstStyle/>
        <a:p>
          <a:endParaRPr lang="en-US"/>
        </a:p>
      </dgm:t>
    </dgm:pt>
    <dgm:pt modelId="{E23A9A4D-BC0F-4A5E-8C72-F91D1D7A8470}" type="pres">
      <dgm:prSet presAssocID="{80E6A537-3C0B-4B71-B5A5-00AA7BC366D8}" presName="centerShape" presStyleLbl="node0" presStyleIdx="0" presStyleCnt="1" custScaleX="153374" custScaleY="147199" custLinFactNeighborX="-492" custLinFactNeighborY="-5166"/>
      <dgm:spPr/>
      <dgm:t>
        <a:bodyPr/>
        <a:lstStyle/>
        <a:p>
          <a:endParaRPr lang="en-US"/>
        </a:p>
      </dgm:t>
    </dgm:pt>
    <dgm:pt modelId="{BC37268D-81A7-4BD5-AE6F-54126418898E}" type="pres">
      <dgm:prSet presAssocID="{B0D6085E-19CC-4408-B1CC-5466C68F4654}" presName="parTrans" presStyleLbl="sibTrans2D1" presStyleIdx="0" presStyleCnt="4" custAng="10839689" custScaleX="153374" custScaleY="147199"/>
      <dgm:spPr/>
      <dgm:t>
        <a:bodyPr/>
        <a:lstStyle/>
        <a:p>
          <a:endParaRPr lang="en-US"/>
        </a:p>
      </dgm:t>
    </dgm:pt>
    <dgm:pt modelId="{93079648-1D54-490A-9921-F1CFEC299452}" type="pres">
      <dgm:prSet presAssocID="{B0D6085E-19CC-4408-B1CC-5466C68F4654}" presName="connectorText" presStyleLbl="sibTrans2D1" presStyleIdx="0" presStyleCnt="4"/>
      <dgm:spPr/>
      <dgm:t>
        <a:bodyPr/>
        <a:lstStyle/>
        <a:p>
          <a:endParaRPr lang="en-US"/>
        </a:p>
      </dgm:t>
    </dgm:pt>
    <dgm:pt modelId="{0E4997F2-A003-4B62-B904-1305E1E4D6BB}" type="pres">
      <dgm:prSet presAssocID="{186EFC83-CE42-401F-A31D-06BCC5C05E47}" presName="node" presStyleLbl="node1" presStyleIdx="0" presStyleCnt="4" custScaleX="124773" custScaleY="123221" custRadScaleRad="139674" custRadScaleInc="138099">
        <dgm:presLayoutVars>
          <dgm:bulletEnabled val="1"/>
        </dgm:presLayoutVars>
      </dgm:prSet>
      <dgm:spPr/>
      <dgm:t>
        <a:bodyPr/>
        <a:lstStyle/>
        <a:p>
          <a:endParaRPr lang="en-US"/>
        </a:p>
      </dgm:t>
    </dgm:pt>
    <dgm:pt modelId="{B6DA0DD7-FC45-4004-98F9-2CC3AD7A2539}" type="pres">
      <dgm:prSet presAssocID="{AB1A74A8-A344-4F55-90F7-406FA0ED8D66}" presName="parTrans" presStyleLbl="sibTrans2D1" presStyleIdx="1" presStyleCnt="4" custAng="11072813" custScaleX="153374" custScaleY="147199"/>
      <dgm:spPr/>
      <dgm:t>
        <a:bodyPr/>
        <a:lstStyle/>
        <a:p>
          <a:endParaRPr lang="en-US"/>
        </a:p>
      </dgm:t>
    </dgm:pt>
    <dgm:pt modelId="{FA87B5AB-C0CC-4E79-A581-25FC60A2E0A8}" type="pres">
      <dgm:prSet presAssocID="{AB1A74A8-A344-4F55-90F7-406FA0ED8D66}" presName="connectorText" presStyleLbl="sibTrans2D1" presStyleIdx="1" presStyleCnt="4"/>
      <dgm:spPr/>
      <dgm:t>
        <a:bodyPr/>
        <a:lstStyle/>
        <a:p>
          <a:endParaRPr lang="en-US"/>
        </a:p>
      </dgm:t>
    </dgm:pt>
    <dgm:pt modelId="{B57BD790-DBCA-4EAF-A40D-B1B21489B7C5}" type="pres">
      <dgm:prSet presAssocID="{A105A027-B839-4380-8182-A92E1937348B}" presName="node" presStyleLbl="node1" presStyleIdx="1" presStyleCnt="4" custScaleX="153374" custScaleY="147199" custRadScaleRad="162493" custRadScaleInc="59593">
        <dgm:presLayoutVars>
          <dgm:bulletEnabled val="1"/>
        </dgm:presLayoutVars>
      </dgm:prSet>
      <dgm:spPr/>
      <dgm:t>
        <a:bodyPr/>
        <a:lstStyle/>
        <a:p>
          <a:endParaRPr lang="en-US"/>
        </a:p>
      </dgm:t>
    </dgm:pt>
    <dgm:pt modelId="{5F9B39DA-3CC2-4687-90CD-0AE9A0D464B1}" type="pres">
      <dgm:prSet presAssocID="{58B9DE77-9717-4959-8D5F-93B4E1EAFB76}" presName="parTrans" presStyleLbl="sibTrans2D1" presStyleIdx="2" presStyleCnt="4" custAng="10665004" custScaleX="153371" custScaleY="147199"/>
      <dgm:spPr/>
      <dgm:t>
        <a:bodyPr/>
        <a:lstStyle/>
        <a:p>
          <a:endParaRPr lang="en-US"/>
        </a:p>
      </dgm:t>
    </dgm:pt>
    <dgm:pt modelId="{2BB1019A-2CF4-43E0-90A9-93D3943A4AC3}" type="pres">
      <dgm:prSet presAssocID="{58B9DE77-9717-4959-8D5F-93B4E1EAFB76}" presName="connectorText" presStyleLbl="sibTrans2D1" presStyleIdx="2" presStyleCnt="4"/>
      <dgm:spPr/>
      <dgm:t>
        <a:bodyPr/>
        <a:lstStyle/>
        <a:p>
          <a:endParaRPr lang="en-US"/>
        </a:p>
      </dgm:t>
    </dgm:pt>
    <dgm:pt modelId="{67B806ED-1BAD-4BA7-ACEB-C8EA9D738000}" type="pres">
      <dgm:prSet presAssocID="{C4EB0B4B-0188-4392-9772-AFB59D415709}" presName="node" presStyleLbl="node1" presStyleIdx="2" presStyleCnt="4" custScaleX="153374" custScaleY="147199" custRadScaleRad="141128" custRadScaleInc="114806">
        <dgm:presLayoutVars>
          <dgm:bulletEnabled val="1"/>
        </dgm:presLayoutVars>
      </dgm:prSet>
      <dgm:spPr/>
      <dgm:t>
        <a:bodyPr/>
        <a:lstStyle/>
        <a:p>
          <a:endParaRPr lang="en-US"/>
        </a:p>
      </dgm:t>
    </dgm:pt>
    <dgm:pt modelId="{685EEE8E-B13D-43BB-93CB-2636B7283D7B}" type="pres">
      <dgm:prSet presAssocID="{DEC3BD77-D093-45D3-A3FE-84AC9CE170A3}" presName="parTrans" presStyleLbl="sibTrans2D1" presStyleIdx="3" presStyleCnt="4" custAng="11061662" custScaleX="153373" custScaleY="147199"/>
      <dgm:spPr/>
      <dgm:t>
        <a:bodyPr/>
        <a:lstStyle/>
        <a:p>
          <a:endParaRPr lang="en-US"/>
        </a:p>
      </dgm:t>
    </dgm:pt>
    <dgm:pt modelId="{D5C769F2-E92F-441E-B446-1FAE9AB7E529}" type="pres">
      <dgm:prSet presAssocID="{DEC3BD77-D093-45D3-A3FE-84AC9CE170A3}" presName="connectorText" presStyleLbl="sibTrans2D1" presStyleIdx="3" presStyleCnt="4"/>
      <dgm:spPr/>
      <dgm:t>
        <a:bodyPr/>
        <a:lstStyle/>
        <a:p>
          <a:endParaRPr lang="en-US"/>
        </a:p>
      </dgm:t>
    </dgm:pt>
    <dgm:pt modelId="{E81CBAA3-58A0-4DDF-B230-63E1EC0D0E16}" type="pres">
      <dgm:prSet presAssocID="{36091F97-949C-48E7-A75E-0315159A6B46}" presName="node" presStyleLbl="node1" presStyleIdx="3" presStyleCnt="4" custScaleX="153374" custScaleY="147199" custRadScaleRad="155484" custRadScaleInc="30922">
        <dgm:presLayoutVars>
          <dgm:bulletEnabled val="1"/>
        </dgm:presLayoutVars>
      </dgm:prSet>
      <dgm:spPr/>
      <dgm:t>
        <a:bodyPr/>
        <a:lstStyle/>
        <a:p>
          <a:endParaRPr lang="en-US"/>
        </a:p>
      </dgm:t>
    </dgm:pt>
  </dgm:ptLst>
  <dgm:cxnLst>
    <dgm:cxn modelId="{EA42137E-C40A-4952-B476-FF7A43B35CC7}" srcId="{80E6A537-3C0B-4B71-B5A5-00AA7BC366D8}" destId="{A105A027-B839-4380-8182-A92E1937348B}" srcOrd="1" destOrd="0" parTransId="{AB1A74A8-A344-4F55-90F7-406FA0ED8D66}" sibTransId="{EAE69206-8637-4885-9202-87F1D4D81225}"/>
    <dgm:cxn modelId="{3B6E6742-FBA4-4356-9DD8-FED0C8EBAFED}" type="presOf" srcId="{36091F97-949C-48E7-A75E-0315159A6B46}" destId="{E81CBAA3-58A0-4DDF-B230-63E1EC0D0E16}" srcOrd="0" destOrd="0" presId="urn:microsoft.com/office/officeart/2005/8/layout/radial5"/>
    <dgm:cxn modelId="{A1C97633-C42E-4164-809A-3A17D288671F}" type="presOf" srcId="{DEC3BD77-D093-45D3-A3FE-84AC9CE170A3}" destId="{685EEE8E-B13D-43BB-93CB-2636B7283D7B}" srcOrd="0" destOrd="0" presId="urn:microsoft.com/office/officeart/2005/8/layout/radial5"/>
    <dgm:cxn modelId="{0478333B-5A47-4417-86C3-E6D5965C51B7}" type="presOf" srcId="{80E6A537-3C0B-4B71-B5A5-00AA7BC366D8}" destId="{E23A9A4D-BC0F-4A5E-8C72-F91D1D7A8470}" srcOrd="0" destOrd="0" presId="urn:microsoft.com/office/officeart/2005/8/layout/radial5"/>
    <dgm:cxn modelId="{F792BAB0-8AF8-4C0F-9007-EF782F4E4A18}" srcId="{80E6A537-3C0B-4B71-B5A5-00AA7BC366D8}" destId="{186EFC83-CE42-401F-A31D-06BCC5C05E47}" srcOrd="0" destOrd="0" parTransId="{B0D6085E-19CC-4408-B1CC-5466C68F4654}" sibTransId="{84768D70-38E7-4EED-90C3-45C65B819781}"/>
    <dgm:cxn modelId="{26BD6DF0-3CEC-430E-AA5C-ECC23B715EC6}" type="presOf" srcId="{58B9DE77-9717-4959-8D5F-93B4E1EAFB76}" destId="{5F9B39DA-3CC2-4687-90CD-0AE9A0D464B1}" srcOrd="0" destOrd="0" presId="urn:microsoft.com/office/officeart/2005/8/layout/radial5"/>
    <dgm:cxn modelId="{35BC6019-B390-4FB5-AB26-6D2BF107C2AE}" type="presOf" srcId="{C4EB0B4B-0188-4392-9772-AFB59D415709}" destId="{67B806ED-1BAD-4BA7-ACEB-C8EA9D738000}" srcOrd="0" destOrd="0" presId="urn:microsoft.com/office/officeart/2005/8/layout/radial5"/>
    <dgm:cxn modelId="{9E805333-0474-4BB3-9988-DF2535F615E5}" type="presOf" srcId="{B0D6085E-19CC-4408-B1CC-5466C68F4654}" destId="{BC37268D-81A7-4BD5-AE6F-54126418898E}" srcOrd="0" destOrd="0" presId="urn:microsoft.com/office/officeart/2005/8/layout/radial5"/>
    <dgm:cxn modelId="{C930F2F4-CC31-479B-AA59-3637DE2AAA10}" srcId="{80E6A537-3C0B-4B71-B5A5-00AA7BC366D8}" destId="{36091F97-949C-48E7-A75E-0315159A6B46}" srcOrd="3" destOrd="0" parTransId="{DEC3BD77-D093-45D3-A3FE-84AC9CE170A3}" sibTransId="{7D8459B1-9A6F-4C63-88ED-004A343E692F}"/>
    <dgm:cxn modelId="{1ED30F90-D791-4ECE-8EFB-C01E9299A93B}" type="presOf" srcId="{B0D6085E-19CC-4408-B1CC-5466C68F4654}" destId="{93079648-1D54-490A-9921-F1CFEC299452}" srcOrd="1" destOrd="0" presId="urn:microsoft.com/office/officeart/2005/8/layout/radial5"/>
    <dgm:cxn modelId="{AC9F9E02-22BF-4AB6-8046-17014810A791}" type="presOf" srcId="{58B9DE77-9717-4959-8D5F-93B4E1EAFB76}" destId="{2BB1019A-2CF4-43E0-90A9-93D3943A4AC3}" srcOrd="1" destOrd="0" presId="urn:microsoft.com/office/officeart/2005/8/layout/radial5"/>
    <dgm:cxn modelId="{2674E057-5E32-43F6-8308-4E5A736B9224}" type="presOf" srcId="{AB1A74A8-A344-4F55-90F7-406FA0ED8D66}" destId="{B6DA0DD7-FC45-4004-98F9-2CC3AD7A2539}" srcOrd="0" destOrd="0" presId="urn:microsoft.com/office/officeart/2005/8/layout/radial5"/>
    <dgm:cxn modelId="{C3F5722D-4D51-4497-9015-C60EE8E32ABC}" type="presOf" srcId="{AB1A74A8-A344-4F55-90F7-406FA0ED8D66}" destId="{FA87B5AB-C0CC-4E79-A581-25FC60A2E0A8}" srcOrd="1" destOrd="0" presId="urn:microsoft.com/office/officeart/2005/8/layout/radial5"/>
    <dgm:cxn modelId="{4A46F3EC-FF94-495C-B2B5-E4A7F1D133CE}" type="presOf" srcId="{186EFC83-CE42-401F-A31D-06BCC5C05E47}" destId="{0E4997F2-A003-4B62-B904-1305E1E4D6BB}" srcOrd="0" destOrd="0" presId="urn:microsoft.com/office/officeart/2005/8/layout/radial5"/>
    <dgm:cxn modelId="{B2817434-F6A6-41B6-B4F0-3ADF81837629}" type="presOf" srcId="{528AA279-41E9-467D-9CE2-C734F668AAC1}" destId="{473E6F0B-CC88-4E9B-9EEF-0A62D04C81F5}" srcOrd="0" destOrd="0" presId="urn:microsoft.com/office/officeart/2005/8/layout/radial5"/>
    <dgm:cxn modelId="{21825127-EAD4-4215-A10C-53902DAD5FED}" srcId="{80E6A537-3C0B-4B71-B5A5-00AA7BC366D8}" destId="{C4EB0B4B-0188-4392-9772-AFB59D415709}" srcOrd="2" destOrd="0" parTransId="{58B9DE77-9717-4959-8D5F-93B4E1EAFB76}" sibTransId="{65B35D77-2F60-48D5-BC81-3F1B5E11D570}"/>
    <dgm:cxn modelId="{6FCE6A7E-B5A7-4F32-B17D-37C5F0EFC618}" type="presOf" srcId="{DEC3BD77-D093-45D3-A3FE-84AC9CE170A3}" destId="{D5C769F2-E92F-441E-B446-1FAE9AB7E529}" srcOrd="1" destOrd="0" presId="urn:microsoft.com/office/officeart/2005/8/layout/radial5"/>
    <dgm:cxn modelId="{49A12999-0530-4EC7-B664-A3CFADD70BEC}" srcId="{528AA279-41E9-467D-9CE2-C734F668AAC1}" destId="{80E6A537-3C0B-4B71-B5A5-00AA7BC366D8}" srcOrd="0" destOrd="0" parTransId="{AC50CB36-774B-446F-BEE4-9EC8590464DF}" sibTransId="{4FBC0009-9959-41E2-8AFC-F45DA18BD415}"/>
    <dgm:cxn modelId="{DB5D3999-C978-4415-B5D4-EA2200223D9B}" type="presOf" srcId="{A105A027-B839-4380-8182-A92E1937348B}" destId="{B57BD790-DBCA-4EAF-A40D-B1B21489B7C5}" srcOrd="0" destOrd="0" presId="urn:microsoft.com/office/officeart/2005/8/layout/radial5"/>
    <dgm:cxn modelId="{3BB86114-A22B-4983-9617-F55ED6FE0578}" type="presParOf" srcId="{473E6F0B-CC88-4E9B-9EEF-0A62D04C81F5}" destId="{E23A9A4D-BC0F-4A5E-8C72-F91D1D7A8470}" srcOrd="0" destOrd="0" presId="urn:microsoft.com/office/officeart/2005/8/layout/radial5"/>
    <dgm:cxn modelId="{65697EDA-B90F-4BFE-8F4C-1D4C04E9DB6A}" type="presParOf" srcId="{473E6F0B-CC88-4E9B-9EEF-0A62D04C81F5}" destId="{BC37268D-81A7-4BD5-AE6F-54126418898E}" srcOrd="1" destOrd="0" presId="urn:microsoft.com/office/officeart/2005/8/layout/radial5"/>
    <dgm:cxn modelId="{27D800B2-7FAA-42DE-9C5F-DEB148DB4977}" type="presParOf" srcId="{BC37268D-81A7-4BD5-AE6F-54126418898E}" destId="{93079648-1D54-490A-9921-F1CFEC299452}" srcOrd="0" destOrd="0" presId="urn:microsoft.com/office/officeart/2005/8/layout/radial5"/>
    <dgm:cxn modelId="{88C9B62E-1EE3-40C9-A0D1-AA376A19241A}" type="presParOf" srcId="{473E6F0B-CC88-4E9B-9EEF-0A62D04C81F5}" destId="{0E4997F2-A003-4B62-B904-1305E1E4D6BB}" srcOrd="2" destOrd="0" presId="urn:microsoft.com/office/officeart/2005/8/layout/radial5"/>
    <dgm:cxn modelId="{FC861DE0-2D7E-44E9-981C-9817A0F623F7}" type="presParOf" srcId="{473E6F0B-CC88-4E9B-9EEF-0A62D04C81F5}" destId="{B6DA0DD7-FC45-4004-98F9-2CC3AD7A2539}" srcOrd="3" destOrd="0" presId="urn:microsoft.com/office/officeart/2005/8/layout/radial5"/>
    <dgm:cxn modelId="{C47877A2-CB52-449D-9E8F-9C6274CCF9F6}" type="presParOf" srcId="{B6DA0DD7-FC45-4004-98F9-2CC3AD7A2539}" destId="{FA87B5AB-C0CC-4E79-A581-25FC60A2E0A8}" srcOrd="0" destOrd="0" presId="urn:microsoft.com/office/officeart/2005/8/layout/radial5"/>
    <dgm:cxn modelId="{A454EB46-1F6B-41FF-A8C6-9A2AFF89EFCA}" type="presParOf" srcId="{473E6F0B-CC88-4E9B-9EEF-0A62D04C81F5}" destId="{B57BD790-DBCA-4EAF-A40D-B1B21489B7C5}" srcOrd="4" destOrd="0" presId="urn:microsoft.com/office/officeart/2005/8/layout/radial5"/>
    <dgm:cxn modelId="{3FDE39B1-6748-44A7-BB84-030367DF260C}" type="presParOf" srcId="{473E6F0B-CC88-4E9B-9EEF-0A62D04C81F5}" destId="{5F9B39DA-3CC2-4687-90CD-0AE9A0D464B1}" srcOrd="5" destOrd="0" presId="urn:microsoft.com/office/officeart/2005/8/layout/radial5"/>
    <dgm:cxn modelId="{8680374F-14FD-4993-800E-88315B739D2B}" type="presParOf" srcId="{5F9B39DA-3CC2-4687-90CD-0AE9A0D464B1}" destId="{2BB1019A-2CF4-43E0-90A9-93D3943A4AC3}" srcOrd="0" destOrd="0" presId="urn:microsoft.com/office/officeart/2005/8/layout/radial5"/>
    <dgm:cxn modelId="{ACB27136-BBD8-4B77-A6CC-02C0E8CB09BA}" type="presParOf" srcId="{473E6F0B-CC88-4E9B-9EEF-0A62D04C81F5}" destId="{67B806ED-1BAD-4BA7-ACEB-C8EA9D738000}" srcOrd="6" destOrd="0" presId="urn:microsoft.com/office/officeart/2005/8/layout/radial5"/>
    <dgm:cxn modelId="{0F5D08AD-9235-4A81-9865-5BD35F0B706C}" type="presParOf" srcId="{473E6F0B-CC88-4E9B-9EEF-0A62D04C81F5}" destId="{685EEE8E-B13D-43BB-93CB-2636B7283D7B}" srcOrd="7" destOrd="0" presId="urn:microsoft.com/office/officeart/2005/8/layout/radial5"/>
    <dgm:cxn modelId="{97F965A6-E406-4257-A2F8-6431DF023FE0}" type="presParOf" srcId="{685EEE8E-B13D-43BB-93CB-2636B7283D7B}" destId="{D5C769F2-E92F-441E-B446-1FAE9AB7E529}" srcOrd="0" destOrd="0" presId="urn:microsoft.com/office/officeart/2005/8/layout/radial5"/>
    <dgm:cxn modelId="{6BF1958F-9B9A-4D47-A3AB-601D2677A048}" type="presParOf" srcId="{473E6F0B-CC88-4E9B-9EEF-0A62D04C81F5}" destId="{E81CBAA3-58A0-4DDF-B230-63E1EC0D0E16}" srcOrd="8"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C51A23F-F1BE-4677-BFD8-C5C4A2E7D4EE}">
      <dsp:nvSpPr>
        <dsp:cNvPr id="0" name=""/>
        <dsp:cNvSpPr/>
      </dsp:nvSpPr>
      <dsp:spPr>
        <a:xfrm>
          <a:off x="3488" y="429826"/>
          <a:ext cx="2078112" cy="998020"/>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pc="0" dirty="0" smtClean="0"/>
            <a:t>African American</a:t>
          </a:r>
          <a:endParaRPr lang="en-US" sz="1600" b="1" kern="1200" spc="0" dirty="0"/>
        </a:p>
      </dsp:txBody>
      <dsp:txXfrm>
        <a:off x="3488" y="429826"/>
        <a:ext cx="2078112" cy="998020"/>
      </dsp:txXfrm>
    </dsp:sp>
    <dsp:sp modelId="{15DDEEE5-6FE2-42C8-8989-FF944BA02C34}">
      <dsp:nvSpPr>
        <dsp:cNvPr id="0" name=""/>
        <dsp:cNvSpPr/>
      </dsp:nvSpPr>
      <dsp:spPr>
        <a:xfrm>
          <a:off x="2313743" y="429826"/>
          <a:ext cx="2078112" cy="998020"/>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pc="0" dirty="0" smtClean="0"/>
            <a:t>LGBT</a:t>
          </a:r>
          <a:endParaRPr lang="en-US" sz="1600" b="1" kern="1200" spc="0" dirty="0"/>
        </a:p>
      </dsp:txBody>
      <dsp:txXfrm>
        <a:off x="2313743" y="429826"/>
        <a:ext cx="2078112" cy="998020"/>
      </dsp:txXfrm>
    </dsp:sp>
    <dsp:sp modelId="{5160A048-4C17-4955-B2E7-DC7884097DC9}">
      <dsp:nvSpPr>
        <dsp:cNvPr id="0" name=""/>
        <dsp:cNvSpPr/>
      </dsp:nvSpPr>
      <dsp:spPr>
        <a:xfrm>
          <a:off x="4623998" y="429826"/>
          <a:ext cx="2078112" cy="998020"/>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pc="0" dirty="0" smtClean="0"/>
            <a:t>Latino/Hispanic</a:t>
          </a:r>
          <a:endParaRPr lang="en-US" sz="1600" b="1" kern="1200" spc="0" dirty="0"/>
        </a:p>
      </dsp:txBody>
      <dsp:txXfrm>
        <a:off x="4623998" y="429826"/>
        <a:ext cx="2078112" cy="998020"/>
      </dsp:txXfrm>
    </dsp:sp>
    <dsp:sp modelId="{F1686CEF-D876-451C-8631-C835E98B847D}">
      <dsp:nvSpPr>
        <dsp:cNvPr id="0" name=""/>
        <dsp:cNvSpPr/>
      </dsp:nvSpPr>
      <dsp:spPr>
        <a:xfrm>
          <a:off x="3488" y="1659989"/>
          <a:ext cx="2078112" cy="998020"/>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pc="0" dirty="0" smtClean="0"/>
            <a:t>Asian American</a:t>
          </a:r>
          <a:endParaRPr lang="en-US" sz="1600" b="1" kern="1200" spc="0" dirty="0"/>
        </a:p>
      </dsp:txBody>
      <dsp:txXfrm>
        <a:off x="3488" y="1659989"/>
        <a:ext cx="2078112" cy="998020"/>
      </dsp:txXfrm>
    </dsp:sp>
    <dsp:sp modelId="{BD6AE1EE-B3C3-472F-AF0C-94FABB324400}">
      <dsp:nvSpPr>
        <dsp:cNvPr id="0" name=""/>
        <dsp:cNvSpPr/>
      </dsp:nvSpPr>
      <dsp:spPr>
        <a:xfrm>
          <a:off x="2313743" y="1659989"/>
          <a:ext cx="2078112" cy="998020"/>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pc="0" dirty="0" smtClean="0"/>
            <a:t>Immigrant/Refugee</a:t>
          </a:r>
          <a:endParaRPr lang="en-US" sz="1600" b="1" kern="1200" spc="0" dirty="0"/>
        </a:p>
      </dsp:txBody>
      <dsp:txXfrm>
        <a:off x="2313743" y="1659989"/>
        <a:ext cx="2078112" cy="998020"/>
      </dsp:txXfrm>
    </dsp:sp>
    <dsp:sp modelId="{30BF152A-957E-431D-95C9-1BD1DA13E335}">
      <dsp:nvSpPr>
        <dsp:cNvPr id="0" name=""/>
        <dsp:cNvSpPr/>
      </dsp:nvSpPr>
      <dsp:spPr>
        <a:xfrm>
          <a:off x="4623998" y="1659989"/>
          <a:ext cx="2078112" cy="998020"/>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pc="0" dirty="0" smtClean="0"/>
            <a:t>People with Disabilities</a:t>
          </a:r>
          <a:endParaRPr lang="en-US" sz="1600" b="1" kern="1200" spc="0" dirty="0"/>
        </a:p>
      </dsp:txBody>
      <dsp:txXfrm>
        <a:off x="4623998" y="1659989"/>
        <a:ext cx="2078112" cy="998020"/>
      </dsp:txXfrm>
    </dsp:sp>
    <dsp:sp modelId="{04C2798E-E061-459E-AF1C-7FA2F3892157}">
      <dsp:nvSpPr>
        <dsp:cNvPr id="0" name=""/>
        <dsp:cNvSpPr/>
      </dsp:nvSpPr>
      <dsp:spPr>
        <a:xfrm>
          <a:off x="3488" y="2890152"/>
          <a:ext cx="2078112" cy="998020"/>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pc="0" dirty="0" smtClean="0"/>
            <a:t>Family Caregivers</a:t>
          </a:r>
        </a:p>
      </dsp:txBody>
      <dsp:txXfrm>
        <a:off x="3488" y="2890152"/>
        <a:ext cx="2078112" cy="998020"/>
      </dsp:txXfrm>
    </dsp:sp>
    <dsp:sp modelId="{8C1EBCC0-30B8-4CC3-8D44-C2E50CD68112}">
      <dsp:nvSpPr>
        <dsp:cNvPr id="0" name=""/>
        <dsp:cNvSpPr/>
      </dsp:nvSpPr>
      <dsp:spPr>
        <a:xfrm>
          <a:off x="2313743" y="2890152"/>
          <a:ext cx="2078112" cy="998020"/>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pc="0" dirty="0" smtClean="0"/>
            <a:t>Resident Communities</a:t>
          </a:r>
          <a:endParaRPr lang="en-US" sz="1600" b="1" kern="1200" spc="0" dirty="0"/>
        </a:p>
      </dsp:txBody>
      <dsp:txXfrm>
        <a:off x="2313743" y="2890152"/>
        <a:ext cx="2078112" cy="998020"/>
      </dsp:txXfrm>
    </dsp:sp>
    <dsp:sp modelId="{0C79A195-27B1-4825-82C6-00BBE91894C8}">
      <dsp:nvSpPr>
        <dsp:cNvPr id="0" name=""/>
        <dsp:cNvSpPr/>
      </dsp:nvSpPr>
      <dsp:spPr>
        <a:xfrm>
          <a:off x="4623998" y="2890152"/>
          <a:ext cx="2078112" cy="998020"/>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pc="0" dirty="0" smtClean="0"/>
            <a:t>Native American</a:t>
          </a:r>
          <a:endParaRPr lang="en-US" sz="1600" b="1" kern="1200" spc="0" dirty="0"/>
        </a:p>
      </dsp:txBody>
      <dsp:txXfrm>
        <a:off x="4623998" y="2890152"/>
        <a:ext cx="2078112" cy="99802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23A9A4D-BC0F-4A5E-8C72-F91D1D7A8470}">
      <dsp:nvSpPr>
        <dsp:cNvPr id="0" name=""/>
        <dsp:cNvSpPr/>
      </dsp:nvSpPr>
      <dsp:spPr>
        <a:xfrm>
          <a:off x="3255805" y="1343098"/>
          <a:ext cx="2141499" cy="20552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18 community listening sessions</a:t>
          </a:r>
          <a:endParaRPr lang="en-US" sz="2200" kern="1200" dirty="0"/>
        </a:p>
      </dsp:txBody>
      <dsp:txXfrm>
        <a:off x="3255805" y="1343098"/>
        <a:ext cx="2141499" cy="2055280"/>
      </dsp:txXfrm>
    </dsp:sp>
    <dsp:sp modelId="{BC37268D-81A7-4BD5-AE6F-54126418898E}">
      <dsp:nvSpPr>
        <dsp:cNvPr id="0" name=""/>
        <dsp:cNvSpPr/>
      </dsp:nvSpPr>
      <dsp:spPr>
        <a:xfrm rot="9410993">
          <a:off x="5326570" y="1449260"/>
          <a:ext cx="592706" cy="6987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9410993">
        <a:off x="5326570" y="1449260"/>
        <a:ext cx="592706" cy="698795"/>
      </dsp:txXfrm>
    </dsp:sp>
    <dsp:sp modelId="{0E4997F2-A003-4B62-B904-1305E1E4D6BB}">
      <dsp:nvSpPr>
        <dsp:cNvPr id="0" name=""/>
        <dsp:cNvSpPr/>
      </dsp:nvSpPr>
      <dsp:spPr>
        <a:xfrm>
          <a:off x="5890679" y="435855"/>
          <a:ext cx="1742155" cy="17204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April-June</a:t>
          </a:r>
          <a:endParaRPr lang="en-US" sz="2200" kern="1200" dirty="0"/>
        </a:p>
      </dsp:txBody>
      <dsp:txXfrm>
        <a:off x="5890679" y="435855"/>
        <a:ext cx="1742155" cy="1720485"/>
      </dsp:txXfrm>
    </dsp:sp>
    <dsp:sp modelId="{B6DA0DD7-FC45-4004-98F9-2CC3AD7A2539}">
      <dsp:nvSpPr>
        <dsp:cNvPr id="0" name=""/>
        <dsp:cNvSpPr/>
      </dsp:nvSpPr>
      <dsp:spPr>
        <a:xfrm rot="12861226">
          <a:off x="5262853" y="2830754"/>
          <a:ext cx="953242" cy="6987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2861226">
        <a:off x="5262853" y="2830754"/>
        <a:ext cx="953242" cy="698795"/>
      </dsp:txXfrm>
    </dsp:sp>
    <dsp:sp modelId="{B57BD790-DBCA-4EAF-A40D-B1B21489B7C5}">
      <dsp:nvSpPr>
        <dsp:cNvPr id="0" name=""/>
        <dsp:cNvSpPr/>
      </dsp:nvSpPr>
      <dsp:spPr>
        <a:xfrm>
          <a:off x="6112171" y="2979411"/>
          <a:ext cx="2141499" cy="20552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&lt; 500 people</a:t>
          </a:r>
          <a:endParaRPr lang="en-US" sz="2200" kern="1200" dirty="0"/>
        </a:p>
      </dsp:txBody>
      <dsp:txXfrm>
        <a:off x="6112171" y="2979411"/>
        <a:ext cx="2141499" cy="2055280"/>
      </dsp:txXfrm>
    </dsp:sp>
    <dsp:sp modelId="{5F9B39DA-3CC2-4687-90CD-0AE9A0D464B1}">
      <dsp:nvSpPr>
        <dsp:cNvPr id="0" name=""/>
        <dsp:cNvSpPr/>
      </dsp:nvSpPr>
      <dsp:spPr>
        <a:xfrm rot="18960881">
          <a:off x="2947276" y="2970993"/>
          <a:ext cx="629472" cy="6987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8960881">
        <a:off x="2947276" y="2970993"/>
        <a:ext cx="629472" cy="698795"/>
      </dsp:txXfrm>
    </dsp:sp>
    <dsp:sp modelId="{67B806ED-1BAD-4BA7-ACEB-C8EA9D738000}">
      <dsp:nvSpPr>
        <dsp:cNvPr id="0" name=""/>
        <dsp:cNvSpPr/>
      </dsp:nvSpPr>
      <dsp:spPr>
        <a:xfrm>
          <a:off x="1109384" y="3257868"/>
          <a:ext cx="2141499" cy="20552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40+ volunteers &amp; staff</a:t>
          </a:r>
        </a:p>
      </dsp:txBody>
      <dsp:txXfrm>
        <a:off x="1109384" y="3257868"/>
        <a:ext cx="2141499" cy="2055280"/>
      </dsp:txXfrm>
    </dsp:sp>
    <dsp:sp modelId="{685EEE8E-B13D-43BB-93CB-2636B7283D7B}">
      <dsp:nvSpPr>
        <dsp:cNvPr id="0" name=""/>
        <dsp:cNvSpPr/>
      </dsp:nvSpPr>
      <dsp:spPr>
        <a:xfrm rot="875459">
          <a:off x="2530026" y="1758895"/>
          <a:ext cx="684554" cy="6987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875459">
        <a:off x="2530026" y="1758895"/>
        <a:ext cx="684554" cy="698795"/>
      </dsp:txXfrm>
    </dsp:sp>
    <dsp:sp modelId="{E81CBAA3-58A0-4DDF-B230-63E1EC0D0E16}">
      <dsp:nvSpPr>
        <dsp:cNvPr id="0" name=""/>
        <dsp:cNvSpPr/>
      </dsp:nvSpPr>
      <dsp:spPr>
        <a:xfrm>
          <a:off x="322439" y="813720"/>
          <a:ext cx="2141499" cy="20552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12 languages</a:t>
          </a:r>
          <a:endParaRPr lang="en-US" sz="2200" kern="1200" dirty="0"/>
        </a:p>
      </dsp:txBody>
      <dsp:txXfrm>
        <a:off x="322439" y="813720"/>
        <a:ext cx="2141499" cy="205528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0.08843</cdr:x>
      <cdr:y>0.40981</cdr:y>
    </cdr:from>
    <cdr:to>
      <cdr:x>0.35373</cdr:x>
      <cdr:y>0.63551</cdr:y>
    </cdr:to>
    <cdr:sp macro="" textlink="">
      <cdr:nvSpPr>
        <cdr:cNvPr id="2" name="TextBox 1"/>
        <cdr:cNvSpPr txBox="1"/>
      </cdr:nvSpPr>
      <cdr:spPr>
        <a:xfrm xmlns:a="http://schemas.openxmlformats.org/drawingml/2006/main">
          <a:off x="817876" y="2591563"/>
          <a:ext cx="2453701" cy="14272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000" b="1" dirty="0">
              <a:solidFill>
                <a:schemeClr val="bg1"/>
              </a:solidFill>
            </a:rPr>
            <a:t>89%</a:t>
          </a:r>
        </a:p>
      </cdr:txBody>
    </cdr:sp>
  </cdr:relSizeAnchor>
  <cdr:relSizeAnchor xmlns:cdr="http://schemas.openxmlformats.org/drawingml/2006/chartDrawing">
    <cdr:from>
      <cdr:x>0.35555</cdr:x>
      <cdr:y>0.40775</cdr:y>
    </cdr:from>
    <cdr:to>
      <cdr:x>0.48198</cdr:x>
      <cdr:y>0.58244</cdr:y>
    </cdr:to>
    <cdr:sp macro="" textlink="">
      <cdr:nvSpPr>
        <cdr:cNvPr id="3" name="TextBox 2"/>
        <cdr:cNvSpPr txBox="1"/>
      </cdr:nvSpPr>
      <cdr:spPr>
        <a:xfrm xmlns:a="http://schemas.openxmlformats.org/drawingml/2006/main">
          <a:off x="3288418" y="2578508"/>
          <a:ext cx="1169322" cy="11047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600" b="1" dirty="0">
              <a:solidFill>
                <a:schemeClr val="bg1"/>
              </a:solidFill>
            </a:rPr>
            <a:t>11</a:t>
          </a:r>
          <a:r>
            <a:rPr lang="en-US" sz="3600" b="1" dirty="0">
              <a:solidFill>
                <a:schemeClr val="tx1"/>
              </a:solidFill>
            </a:rPr>
            <a:t>%</a:t>
          </a:r>
        </a:p>
      </cdr:txBody>
    </cdr:sp>
  </cdr:relSizeAnchor>
  <cdr:relSizeAnchor xmlns:cdr="http://schemas.openxmlformats.org/drawingml/2006/chartDrawing">
    <cdr:from>
      <cdr:x>0.54598</cdr:x>
      <cdr:y>0.4082</cdr:y>
    </cdr:from>
    <cdr:to>
      <cdr:x>0.76092</cdr:x>
      <cdr:y>0.55793</cdr:y>
    </cdr:to>
    <cdr:sp macro="" textlink="">
      <cdr:nvSpPr>
        <cdr:cNvPr id="4" name="TextBox 3"/>
        <cdr:cNvSpPr txBox="1"/>
      </cdr:nvSpPr>
      <cdr:spPr>
        <a:xfrm xmlns:a="http://schemas.openxmlformats.org/drawingml/2006/main">
          <a:off x="4524375" y="2181225"/>
          <a:ext cx="1781175" cy="8001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0.55402</cdr:x>
      <cdr:y>0.41889</cdr:y>
    </cdr:from>
    <cdr:to>
      <cdr:x>0.75862</cdr:x>
      <cdr:y>0.54011</cdr:y>
    </cdr:to>
    <cdr:sp macro="" textlink="">
      <cdr:nvSpPr>
        <cdr:cNvPr id="5" name="TextBox 4"/>
        <cdr:cNvSpPr txBox="1"/>
      </cdr:nvSpPr>
      <cdr:spPr>
        <a:xfrm xmlns:a="http://schemas.openxmlformats.org/drawingml/2006/main">
          <a:off x="4591050" y="2238375"/>
          <a:ext cx="1695450" cy="647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000" b="1" dirty="0">
              <a:solidFill>
                <a:schemeClr val="bg1"/>
              </a:solidFill>
            </a:rPr>
            <a:t>68%</a:t>
          </a:r>
        </a:p>
      </cdr:txBody>
    </cdr:sp>
  </cdr:relSizeAnchor>
  <cdr:relSizeAnchor xmlns:cdr="http://schemas.openxmlformats.org/drawingml/2006/chartDrawing">
    <cdr:from>
      <cdr:x>0.81355</cdr:x>
      <cdr:y>0.41711</cdr:y>
    </cdr:from>
    <cdr:to>
      <cdr:x>0.94804</cdr:x>
      <cdr:y>0.53832</cdr:y>
    </cdr:to>
    <cdr:sp macro="" textlink="">
      <cdr:nvSpPr>
        <cdr:cNvPr id="6" name="TextBox 5"/>
        <cdr:cNvSpPr txBox="1"/>
      </cdr:nvSpPr>
      <cdr:spPr>
        <a:xfrm xmlns:a="http://schemas.openxmlformats.org/drawingml/2006/main">
          <a:off x="7524338" y="2228861"/>
          <a:ext cx="1243868" cy="6476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600" b="1" dirty="0">
              <a:solidFill>
                <a:schemeClr val="accent1">
                  <a:lumMod val="50000"/>
                </a:schemeClr>
              </a:solidFill>
            </a:rPr>
            <a:t>32%</a:t>
          </a:r>
        </a:p>
      </cdr:txBody>
    </cdr:sp>
  </cdr:relSizeAnchor>
  <cdr:relSizeAnchor xmlns:cdr="http://schemas.openxmlformats.org/drawingml/2006/chartDrawing">
    <cdr:from>
      <cdr:x>0.7908</cdr:x>
      <cdr:y>0.12834</cdr:y>
    </cdr:from>
    <cdr:to>
      <cdr:x>0.94483</cdr:x>
      <cdr:y>0.26916</cdr:y>
    </cdr:to>
    <cdr:sp macro="" textlink="">
      <cdr:nvSpPr>
        <cdr:cNvPr id="9" name="TextBox 8"/>
        <cdr:cNvSpPr txBox="1"/>
      </cdr:nvSpPr>
      <cdr:spPr>
        <a:xfrm xmlns:a="http://schemas.openxmlformats.org/drawingml/2006/main">
          <a:off x="6553200" y="685800"/>
          <a:ext cx="1276350" cy="752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0.78621</cdr:x>
      <cdr:y>0.14973</cdr:y>
    </cdr:from>
    <cdr:to>
      <cdr:x>0.92414</cdr:x>
      <cdr:y>0.27629</cdr:y>
    </cdr:to>
    <cdr:sp macro="" textlink="">
      <cdr:nvSpPr>
        <cdr:cNvPr id="10" name="TextBox 9"/>
        <cdr:cNvSpPr txBox="1"/>
      </cdr:nvSpPr>
      <cdr:spPr>
        <a:xfrm xmlns:a="http://schemas.openxmlformats.org/drawingml/2006/main">
          <a:off x="6515100" y="800100"/>
          <a:ext cx="1143000" cy="676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0.78506</cdr:x>
      <cdr:y>0.13547</cdr:y>
    </cdr:from>
    <cdr:to>
      <cdr:x>0.93563</cdr:x>
      <cdr:y>0.26738</cdr:y>
    </cdr:to>
    <cdr:sp macro="" textlink="">
      <cdr:nvSpPr>
        <cdr:cNvPr id="11" name="TextBox 10"/>
        <cdr:cNvSpPr txBox="1"/>
      </cdr:nvSpPr>
      <cdr:spPr>
        <a:xfrm xmlns:a="http://schemas.openxmlformats.org/drawingml/2006/main">
          <a:off x="6505575" y="723900"/>
          <a:ext cx="1247775" cy="7048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0.04321</cdr:x>
      <cdr:y>0.21808</cdr:y>
    </cdr:from>
    <cdr:to>
      <cdr:x>0.31716</cdr:x>
      <cdr:y>0.33929</cdr:y>
    </cdr:to>
    <cdr:sp macro="" textlink="">
      <cdr:nvSpPr>
        <cdr:cNvPr id="13" name="TextBox 12"/>
        <cdr:cNvSpPr txBox="1"/>
      </cdr:nvSpPr>
      <cdr:spPr>
        <a:xfrm xmlns:a="http://schemas.openxmlformats.org/drawingml/2006/main">
          <a:off x="399613" y="1379105"/>
          <a:ext cx="2533702" cy="7665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latin typeface="Arial" pitchFamily="34" charset="0"/>
              <a:cs typeface="Arial" pitchFamily="34" charset="0"/>
            </a:rPr>
            <a:t>Racial, Ethnic</a:t>
          </a:r>
          <a:r>
            <a:rPr lang="en-US" sz="1600" baseline="0" dirty="0">
              <a:latin typeface="Arial" pitchFamily="34" charset="0"/>
              <a:cs typeface="Arial" pitchFamily="34" charset="0"/>
            </a:rPr>
            <a:t>, and/or Cultural Minorities</a:t>
          </a:r>
          <a:endParaRPr lang="en-US" sz="1600" dirty="0">
            <a:latin typeface="Arial" pitchFamily="34" charset="0"/>
            <a:cs typeface="Arial" pitchFamily="34" charset="0"/>
          </a:endParaRPr>
        </a:p>
      </cdr:txBody>
    </cdr:sp>
  </cdr:relSizeAnchor>
  <cdr:relSizeAnchor xmlns:cdr="http://schemas.openxmlformats.org/drawingml/2006/chartDrawing">
    <cdr:from>
      <cdr:x>0.3161</cdr:x>
      <cdr:y>0.22042</cdr:y>
    </cdr:from>
    <cdr:to>
      <cdr:x>0.56842</cdr:x>
      <cdr:y>0.32738</cdr:y>
    </cdr:to>
    <cdr:sp macro="" textlink="">
      <cdr:nvSpPr>
        <cdr:cNvPr id="14" name="TextBox 13"/>
        <cdr:cNvSpPr txBox="1"/>
      </cdr:nvSpPr>
      <cdr:spPr>
        <a:xfrm xmlns:a="http://schemas.openxmlformats.org/drawingml/2006/main">
          <a:off x="2923493" y="1393911"/>
          <a:ext cx="2333651" cy="6763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latin typeface="Arial" pitchFamily="34" charset="0"/>
              <a:cs typeface="Arial" pitchFamily="34" charset="0"/>
            </a:rPr>
            <a:t>Not</a:t>
          </a:r>
          <a:r>
            <a:rPr lang="en-US" sz="1400" baseline="0" dirty="0">
              <a:latin typeface="Arial" pitchFamily="34" charset="0"/>
              <a:cs typeface="Arial" pitchFamily="34" charset="0"/>
            </a:rPr>
            <a:t> Racial, Ethnic </a:t>
          </a:r>
          <a:r>
            <a:rPr lang="en-US" sz="1400" baseline="0" dirty="0" smtClean="0">
              <a:latin typeface="Arial" pitchFamily="34" charset="0"/>
              <a:cs typeface="Arial" pitchFamily="34" charset="0"/>
            </a:rPr>
            <a:t>or </a:t>
          </a:r>
          <a:r>
            <a:rPr lang="en-US" sz="1400" baseline="0" dirty="0">
              <a:latin typeface="Arial" pitchFamily="34" charset="0"/>
              <a:cs typeface="Arial" pitchFamily="34" charset="0"/>
            </a:rPr>
            <a:t>Cultural Minorities</a:t>
          </a:r>
          <a:endParaRPr lang="en-US" sz="1400" dirty="0">
            <a:latin typeface="Arial" pitchFamily="34" charset="0"/>
            <a:cs typeface="Arial" pitchFamily="34" charset="0"/>
          </a:endParaRPr>
        </a:p>
      </cdr:txBody>
    </cdr:sp>
  </cdr:relSizeAnchor>
  <cdr:relSizeAnchor xmlns:cdr="http://schemas.openxmlformats.org/drawingml/2006/chartDrawing">
    <cdr:from>
      <cdr:x>0.30853</cdr:x>
      <cdr:y>0.71649</cdr:y>
    </cdr:from>
    <cdr:to>
      <cdr:x>0.76537</cdr:x>
      <cdr:y>0.80918</cdr:y>
    </cdr:to>
    <cdr:sp macro="" textlink="">
      <cdr:nvSpPr>
        <cdr:cNvPr id="15" name="TextBox 14"/>
        <cdr:cNvSpPr txBox="1"/>
      </cdr:nvSpPr>
      <cdr:spPr>
        <a:xfrm xmlns:a="http://schemas.openxmlformats.org/drawingml/2006/main">
          <a:off x="2853560" y="4530940"/>
          <a:ext cx="4225144" cy="5861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t>Percentage of </a:t>
          </a:r>
          <a:r>
            <a:rPr lang="en-US" sz="2000" dirty="0" smtClean="0"/>
            <a:t>All Respondents</a:t>
          </a:r>
          <a:endParaRPr lang="en-US" sz="2000" dirty="0"/>
        </a:p>
      </cdr:txBody>
    </cdr:sp>
  </cdr:relSizeAnchor>
  <cdr:relSizeAnchor xmlns:cdr="http://schemas.openxmlformats.org/drawingml/2006/chartDrawing">
    <cdr:from>
      <cdr:x>0.03239</cdr:x>
      <cdr:y>0.02435</cdr:y>
    </cdr:from>
    <cdr:to>
      <cdr:x>0.95969</cdr:x>
      <cdr:y>0.18182</cdr:y>
    </cdr:to>
    <cdr:sp macro="" textlink="">
      <cdr:nvSpPr>
        <cdr:cNvPr id="16" name="TextBox 15"/>
        <cdr:cNvSpPr txBox="1"/>
      </cdr:nvSpPr>
      <cdr:spPr>
        <a:xfrm xmlns:a="http://schemas.openxmlformats.org/drawingml/2006/main">
          <a:off x="299544" y="153984"/>
          <a:ext cx="8576441" cy="9958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200" b="1" dirty="0" smtClean="0">
              <a:solidFill>
                <a:srgbClr val="D89F39"/>
              </a:solidFill>
              <a:latin typeface="Arial" pitchFamily="34" charset="0"/>
              <a:cs typeface="Arial" pitchFamily="34" charset="0"/>
            </a:rPr>
            <a:t>Participation in </a:t>
          </a:r>
          <a:r>
            <a:rPr lang="en-US" sz="3200" b="1" baseline="0" dirty="0" smtClean="0">
              <a:solidFill>
                <a:srgbClr val="D89F39"/>
              </a:solidFill>
              <a:latin typeface="Arial" pitchFamily="34" charset="0"/>
              <a:cs typeface="Arial" pitchFamily="34" charset="0"/>
            </a:rPr>
            <a:t>Community </a:t>
          </a:r>
          <a:r>
            <a:rPr lang="en-US" sz="3200" b="1" baseline="0" dirty="0">
              <a:solidFill>
                <a:srgbClr val="D89F39"/>
              </a:solidFill>
              <a:latin typeface="Arial" pitchFamily="34" charset="0"/>
              <a:cs typeface="Arial" pitchFamily="34" charset="0"/>
            </a:rPr>
            <a:t>Listening Sessions</a:t>
          </a:r>
          <a:endParaRPr lang="en-US" sz="3200" b="1" dirty="0">
            <a:solidFill>
              <a:srgbClr val="D89F39"/>
            </a:solidFill>
            <a:latin typeface="Arial" pitchFamily="34" charset="0"/>
            <a:cs typeface="Arial" pitchFamily="34" charset="0"/>
          </a:endParaRPr>
        </a:p>
      </cdr:txBody>
    </cdr:sp>
  </cdr:relSizeAnchor>
  <cdr:relSizeAnchor xmlns:cdr="http://schemas.openxmlformats.org/drawingml/2006/chartDrawing">
    <cdr:from>
      <cdr:x>0.55877</cdr:x>
      <cdr:y>0.22122</cdr:y>
    </cdr:from>
    <cdr:to>
      <cdr:x>0.78225</cdr:x>
      <cdr:y>0.2875</cdr:y>
    </cdr:to>
    <cdr:sp macro="" textlink="">
      <cdr:nvSpPr>
        <cdr:cNvPr id="17" name="TextBox 10"/>
        <cdr:cNvSpPr txBox="1"/>
      </cdr:nvSpPr>
      <cdr:spPr>
        <a:xfrm xmlns:a="http://schemas.openxmlformats.org/drawingml/2006/main">
          <a:off x="5167973" y="1398972"/>
          <a:ext cx="2066916" cy="419142"/>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400" dirty="0" smtClean="0"/>
            <a:t>Limited English Proficiency</a:t>
          </a:r>
          <a:endParaRPr lang="en-US" sz="1400" dirty="0"/>
        </a:p>
      </cdr:txBody>
    </cdr:sp>
  </cdr:relSizeAnchor>
  <cdr:relSizeAnchor xmlns:cdr="http://schemas.openxmlformats.org/drawingml/2006/chartDrawing">
    <cdr:from>
      <cdr:x>0.78781</cdr:x>
      <cdr:y>0.22188</cdr:y>
    </cdr:from>
    <cdr:to>
      <cdr:x>0.94229</cdr:x>
      <cdr:y>0.30692</cdr:y>
    </cdr:to>
    <cdr:sp macro="" textlink="">
      <cdr:nvSpPr>
        <cdr:cNvPr id="18" name="TextBox 11"/>
        <cdr:cNvSpPr txBox="1"/>
      </cdr:nvSpPr>
      <cdr:spPr>
        <a:xfrm xmlns:a="http://schemas.openxmlformats.org/drawingml/2006/main">
          <a:off x="7286277" y="1403131"/>
          <a:ext cx="1428751" cy="537769"/>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400" dirty="0"/>
            <a:t>English </a:t>
          </a:r>
          <a:r>
            <a:rPr lang="en-US" sz="1400" dirty="0" smtClean="0"/>
            <a:t>Proficient</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C2704B4-D5C9-45C0-BFAD-5755D6B4A962}" type="datetime1">
              <a:rPr lang="en-US"/>
              <a:pPr>
                <a:defRPr/>
              </a:pPr>
              <a:t>8/23/2016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E467A8D-AFFB-4391-81D5-44EFAC94BC60}" type="slidenum">
              <a:rPr lang="en-US"/>
              <a:pPr>
                <a:defRPr/>
              </a:pPr>
              <a:t>‹#›</a:t>
            </a:fld>
            <a:endParaRPr lang="en-US"/>
          </a:p>
        </p:txBody>
      </p:sp>
    </p:spTree>
    <p:extLst>
      <p:ext uri="{BB962C8B-B14F-4D97-AF65-F5344CB8AC3E}">
        <p14:creationId xmlns:p14="http://schemas.microsoft.com/office/powerpoint/2010/main" xmlns="" val="52365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B437983-41B0-47FE-AAD1-E53E4E41957B}" type="datetime1">
              <a:rPr lang="en-US"/>
              <a:pPr>
                <a:defRPr/>
              </a:pPr>
              <a:t>8/23/2016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305936B-E9A5-4B83-8A5F-3E1B15F8C7EE}" type="slidenum">
              <a:rPr lang="en-US"/>
              <a:pPr>
                <a:defRPr/>
              </a:pPr>
              <a:t>‹#›</a:t>
            </a:fld>
            <a:endParaRPr lang="en-US"/>
          </a:p>
        </p:txBody>
      </p:sp>
    </p:spTree>
    <p:extLst>
      <p:ext uri="{BB962C8B-B14F-4D97-AF65-F5344CB8AC3E}">
        <p14:creationId xmlns:p14="http://schemas.microsoft.com/office/powerpoint/2010/main" xmlns="" val="211920007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DF5AF5-41D0-4098-9E5F-EB82B88DC5BA}" type="slidenum">
              <a:rPr lang="en-US" smtClean="0"/>
              <a:pPr/>
              <a:t>3</a:t>
            </a:fld>
            <a:endParaRPr lang="en-US" dirty="0"/>
          </a:p>
        </p:txBody>
      </p:sp>
    </p:spTree>
    <p:extLst>
      <p:ext uri="{BB962C8B-B14F-4D97-AF65-F5344CB8AC3E}">
        <p14:creationId xmlns="" xmlns:p14="http://schemas.microsoft.com/office/powerpoint/2010/main" val="3200456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DF5AF5-41D0-4098-9E5F-EB82B88DC5BA}"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DF5AF5-41D0-4098-9E5F-EB82B88DC5BA}"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PSU Population projection 2010 </a:t>
            </a:r>
          </a:p>
          <a:p>
            <a:endParaRPr lang="en-US" dirty="0" smtClean="0"/>
          </a:p>
          <a:p>
            <a:r>
              <a:rPr lang="en-US" dirty="0" smtClean="0"/>
              <a:t>Description: The above graphic shows geographic hotspots by census tract for disabled persons between the ages of 18 and 59, analysis uses natural breaks to determine brackets. </a:t>
            </a:r>
            <a:endParaRPr lang="en-US" dirty="0"/>
          </a:p>
        </p:txBody>
      </p:sp>
      <p:sp>
        <p:nvSpPr>
          <p:cNvPr id="4" name="Slide Number Placeholder 3"/>
          <p:cNvSpPr>
            <a:spLocks noGrp="1"/>
          </p:cNvSpPr>
          <p:nvPr>
            <p:ph type="sldNum" sz="quarter" idx="10"/>
          </p:nvPr>
        </p:nvSpPr>
        <p:spPr/>
        <p:txBody>
          <a:bodyPr/>
          <a:lstStyle/>
          <a:p>
            <a:fld id="{5FDF5AF5-41D0-4098-9E5F-EB82B88DC5BA}" type="slidenum">
              <a:rPr lang="en-US" smtClean="0"/>
              <a:pPr/>
              <a:t>8</a:t>
            </a:fld>
            <a:endParaRPr lang="en-US"/>
          </a:p>
        </p:txBody>
      </p:sp>
    </p:spTree>
    <p:extLst>
      <p:ext uri="{BB962C8B-B14F-4D97-AF65-F5344CB8AC3E}">
        <p14:creationId xmlns="" xmlns:p14="http://schemas.microsoft.com/office/powerpoint/2010/main" val="2291994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PSU Population projection 2010 </a:t>
            </a:r>
          </a:p>
          <a:p>
            <a:endParaRPr lang="en-US" dirty="0" smtClean="0"/>
          </a:p>
          <a:p>
            <a:r>
              <a:rPr lang="en-US" dirty="0" smtClean="0"/>
              <a:t>Description: The above graphic shows geographic hotspots by census tract for disabled persons over the age of 65, analysis uses natural breaks to determine brackets. </a:t>
            </a:r>
            <a:endParaRPr lang="en-US" dirty="0"/>
          </a:p>
        </p:txBody>
      </p:sp>
      <p:sp>
        <p:nvSpPr>
          <p:cNvPr id="4" name="Slide Number Placeholder 3"/>
          <p:cNvSpPr>
            <a:spLocks noGrp="1"/>
          </p:cNvSpPr>
          <p:nvPr>
            <p:ph type="sldNum" sz="quarter" idx="10"/>
          </p:nvPr>
        </p:nvSpPr>
        <p:spPr/>
        <p:txBody>
          <a:bodyPr/>
          <a:lstStyle/>
          <a:p>
            <a:fld id="{5FDF5AF5-41D0-4098-9E5F-EB82B88DC5BA}" type="slidenum">
              <a:rPr lang="en-US" smtClean="0"/>
              <a:pPr/>
              <a:t>9</a:t>
            </a:fld>
            <a:endParaRPr lang="en-US"/>
          </a:p>
        </p:txBody>
      </p:sp>
    </p:spTree>
    <p:extLst>
      <p:ext uri="{BB962C8B-B14F-4D97-AF65-F5344CB8AC3E}">
        <p14:creationId xmlns="" xmlns:p14="http://schemas.microsoft.com/office/powerpoint/2010/main" val="356670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 60 and above population</a:t>
            </a:r>
            <a:r>
              <a:rPr lang="en-US" baseline="0" dirty="0" smtClean="0"/>
              <a:t> distribution </a:t>
            </a:r>
            <a:endParaRPr lang="en-US" dirty="0"/>
          </a:p>
        </p:txBody>
      </p:sp>
      <p:sp>
        <p:nvSpPr>
          <p:cNvPr id="4" name="Slide Number Placeholder 3"/>
          <p:cNvSpPr>
            <a:spLocks noGrp="1"/>
          </p:cNvSpPr>
          <p:nvPr>
            <p:ph type="sldNum" sz="quarter" idx="10"/>
          </p:nvPr>
        </p:nvSpPr>
        <p:spPr/>
        <p:txBody>
          <a:bodyPr/>
          <a:lstStyle/>
          <a:p>
            <a:pPr>
              <a:defRPr/>
            </a:pPr>
            <a:fld id="{0305936B-E9A5-4B83-8A5F-3E1B15F8C7EE}" type="slidenum">
              <a:rPr lang="en-US" smtClean="0"/>
              <a:pPr>
                <a:defRPr/>
              </a:pPr>
              <a:t>10</a:t>
            </a:fld>
            <a:endParaRPr lang="en-US"/>
          </a:p>
        </p:txBody>
      </p:sp>
    </p:spTree>
    <p:extLst>
      <p:ext uri="{BB962C8B-B14F-4D97-AF65-F5344CB8AC3E}">
        <p14:creationId xmlns:p14="http://schemas.microsoft.com/office/powerpoint/2010/main" xmlns="" val="3925722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alphaModFix amt="0"/>
          </a:blip>
          <a:srcRect/>
          <a:stretch>
            <a:fillRect/>
          </a:stretch>
        </a:blipFill>
        <a:effectLst/>
      </p:bgPr>
    </p:bg>
    <p:spTree>
      <p:nvGrpSpPr>
        <p:cNvPr id="1" name=""/>
        <p:cNvGrpSpPr/>
        <p:nvPr/>
      </p:nvGrpSpPr>
      <p:grpSpPr>
        <a:xfrm>
          <a:off x="0" y="0"/>
          <a:ext cx="0" cy="0"/>
          <a:chOff x="0" y="0"/>
          <a:chExt cx="0" cy="0"/>
        </a:xfrm>
      </p:grpSpPr>
      <p:pic>
        <p:nvPicPr>
          <p:cNvPr id="4" name="Picture 4" descr="Logo_No_Text.png"/>
          <p:cNvPicPr>
            <a:picLocks noChangeAspect="1"/>
          </p:cNvPicPr>
          <p:nvPr/>
        </p:nvPicPr>
        <p:blipFill>
          <a:blip r:embed="rId3"/>
          <a:srcRect l="29486" r="-23940"/>
          <a:stretch>
            <a:fillRect/>
          </a:stretch>
        </p:blipFill>
        <p:spPr bwMode="auto">
          <a:xfrm>
            <a:off x="0" y="977900"/>
            <a:ext cx="7712075" cy="5935663"/>
          </a:xfrm>
          <a:prstGeom prst="rect">
            <a:avLst/>
          </a:prstGeom>
          <a:noFill/>
          <a:ln w="9525">
            <a:noFill/>
            <a:miter lim="800000"/>
            <a:headEnd/>
            <a:tailEnd/>
          </a:ln>
        </p:spPr>
      </p:pic>
      <p:pic>
        <p:nvPicPr>
          <p:cNvPr id="5" name="Picture 5" descr="Logo_No_Text.png"/>
          <p:cNvPicPr>
            <a:picLocks noChangeAspect="1"/>
          </p:cNvPicPr>
          <p:nvPr userDrawn="1"/>
        </p:nvPicPr>
        <p:blipFill>
          <a:blip r:embed="rId3"/>
          <a:srcRect l="29486" r="-23940"/>
          <a:stretch>
            <a:fillRect/>
          </a:stretch>
        </p:blipFill>
        <p:spPr bwMode="auto">
          <a:xfrm>
            <a:off x="0" y="977900"/>
            <a:ext cx="7712075" cy="5935663"/>
          </a:xfrm>
          <a:prstGeom prst="rect">
            <a:avLst/>
          </a:prstGeom>
          <a:noFill/>
          <a:ln w="9525">
            <a:noFill/>
            <a:miter lim="800000"/>
            <a:headEnd/>
            <a:tailEnd/>
          </a:ln>
        </p:spPr>
      </p:pic>
      <p:sp>
        <p:nvSpPr>
          <p:cNvPr id="2" name="Title 1"/>
          <p:cNvSpPr>
            <a:spLocks noGrp="1"/>
          </p:cNvSpPr>
          <p:nvPr>
            <p:ph type="ctrTitle"/>
          </p:nvPr>
        </p:nvSpPr>
        <p:spPr>
          <a:xfrm>
            <a:off x="4150560" y="912643"/>
            <a:ext cx="4866439" cy="1144758"/>
          </a:xfrm>
          <a:prstGeom prst="rect">
            <a:avLst/>
          </a:prstGeom>
        </p:spPr>
        <p:txBody>
          <a:bodyPr anchor="t" anchorCtr="0">
            <a:noAutofit/>
          </a:bodyPr>
          <a:lstStyle>
            <a:lvl1pPr algn="r">
              <a:defRPr sz="3600" b="0" i="0">
                <a:latin typeface="Helvetica Neue"/>
                <a:cs typeface="Helvetica Neue"/>
              </a:defRPr>
            </a:lvl1pPr>
          </a:lstStyle>
          <a:p>
            <a:r>
              <a:rPr lang="en-US" smtClean="0"/>
              <a:t>Click to edit Master title style</a:t>
            </a:r>
            <a:endParaRPr lang="en-US" dirty="0"/>
          </a:p>
        </p:txBody>
      </p:sp>
      <p:sp>
        <p:nvSpPr>
          <p:cNvPr id="3" name="Subtitle 2"/>
          <p:cNvSpPr>
            <a:spLocks noGrp="1"/>
          </p:cNvSpPr>
          <p:nvPr>
            <p:ph type="subTitle" idx="1"/>
          </p:nvPr>
        </p:nvSpPr>
        <p:spPr>
          <a:xfrm>
            <a:off x="4150560" y="2057402"/>
            <a:ext cx="4866440" cy="1213658"/>
          </a:xfrm>
        </p:spPr>
        <p:txBody>
          <a:bodyPr>
            <a:normAutofit/>
          </a:bodyPr>
          <a:lstStyle>
            <a:lvl1pPr marL="0" indent="0" algn="r">
              <a:buNone/>
              <a:defRPr sz="24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alphaModFix amt="0"/>
          </a:blip>
          <a:srcRect/>
          <a:stretch>
            <a:fillRect/>
          </a:stretch>
        </a:blipFill>
        <a:effectLst/>
      </p:bgPr>
    </p:bg>
    <p:spTree>
      <p:nvGrpSpPr>
        <p:cNvPr id="1" name=""/>
        <p:cNvGrpSpPr/>
        <p:nvPr/>
      </p:nvGrpSpPr>
      <p:grpSpPr>
        <a:xfrm>
          <a:off x="0" y="0"/>
          <a:ext cx="0" cy="0"/>
          <a:chOff x="0" y="0"/>
          <a:chExt cx="0" cy="0"/>
        </a:xfrm>
      </p:grpSpPr>
      <p:pic>
        <p:nvPicPr>
          <p:cNvPr id="4" name="Picture 4" descr="Logo_No_Text.png"/>
          <p:cNvPicPr>
            <a:picLocks noChangeAspect="1"/>
          </p:cNvPicPr>
          <p:nvPr userDrawn="1"/>
        </p:nvPicPr>
        <p:blipFill>
          <a:blip r:embed="rId3"/>
          <a:srcRect l="29486" r="-23940"/>
          <a:stretch>
            <a:fillRect/>
          </a:stretch>
        </p:blipFill>
        <p:spPr bwMode="auto">
          <a:xfrm>
            <a:off x="0" y="977900"/>
            <a:ext cx="7712075" cy="5935663"/>
          </a:xfrm>
          <a:prstGeom prst="rect">
            <a:avLst/>
          </a:prstGeom>
          <a:noFill/>
          <a:ln w="9525">
            <a:noFill/>
            <a:miter lim="800000"/>
            <a:headEnd/>
            <a:tailEnd/>
          </a:ln>
        </p:spPr>
      </p:pic>
      <p:sp>
        <p:nvSpPr>
          <p:cNvPr id="5" name="TextBox 4"/>
          <p:cNvSpPr txBox="1"/>
          <p:nvPr userDrawn="1"/>
        </p:nvSpPr>
        <p:spPr>
          <a:xfrm>
            <a:off x="5783263" y="5845175"/>
            <a:ext cx="3233737" cy="923925"/>
          </a:xfrm>
          <a:prstGeom prst="rect">
            <a:avLst/>
          </a:prstGeom>
          <a:noFill/>
        </p:spPr>
        <p:txBody>
          <a:bodyPr>
            <a:spAutoFit/>
          </a:bodyPr>
          <a:lstStyle/>
          <a:p>
            <a:pPr fontAlgn="auto">
              <a:spcBef>
                <a:spcPts val="0"/>
              </a:spcBef>
              <a:spcAft>
                <a:spcPts val="0"/>
              </a:spcAft>
              <a:defRPr/>
            </a:pPr>
            <a:r>
              <a:rPr lang="en-US" dirty="0">
                <a:solidFill>
                  <a:schemeClr val="tx1">
                    <a:lumMod val="85000"/>
                    <a:lumOff val="15000"/>
                  </a:schemeClr>
                </a:solidFill>
                <a:latin typeface="+mn-lt"/>
                <a:cs typeface="+mn-cs"/>
              </a:rPr>
              <a:t>Add Your Division or Work Unit</a:t>
            </a:r>
          </a:p>
          <a:p>
            <a:pPr fontAlgn="auto">
              <a:spcBef>
                <a:spcPts val="0"/>
              </a:spcBef>
              <a:spcAft>
                <a:spcPts val="0"/>
              </a:spcAft>
              <a:defRPr/>
            </a:pPr>
            <a:endParaRPr lang="en-US" dirty="0">
              <a:latin typeface="+mn-lt"/>
              <a:cs typeface="+mn-cs"/>
            </a:endParaRPr>
          </a:p>
          <a:p>
            <a:pPr fontAlgn="auto">
              <a:spcBef>
                <a:spcPts val="0"/>
              </a:spcBef>
              <a:spcAft>
                <a:spcPts val="0"/>
              </a:spcAft>
              <a:defRPr/>
            </a:pPr>
            <a:endParaRPr lang="en-US" dirty="0">
              <a:latin typeface="+mn-lt"/>
              <a:cs typeface="+mn-cs"/>
            </a:endParaRPr>
          </a:p>
        </p:txBody>
      </p:sp>
      <p:sp>
        <p:nvSpPr>
          <p:cNvPr id="2" name="Title 1"/>
          <p:cNvSpPr>
            <a:spLocks noGrp="1"/>
          </p:cNvSpPr>
          <p:nvPr>
            <p:ph type="ctrTitle"/>
          </p:nvPr>
        </p:nvSpPr>
        <p:spPr>
          <a:xfrm>
            <a:off x="4150560" y="912643"/>
            <a:ext cx="4866439" cy="1144758"/>
          </a:xfrm>
          <a:prstGeom prst="rect">
            <a:avLst/>
          </a:prstGeom>
        </p:spPr>
        <p:txBody>
          <a:bodyPr anchor="t" anchorCtr="0">
            <a:noAutofit/>
          </a:bodyPr>
          <a:lstStyle>
            <a:lvl1pPr algn="r">
              <a:defRPr sz="3600" b="0" i="0">
                <a:latin typeface="Helvetica Neue"/>
                <a:cs typeface="Helvetica Neue"/>
              </a:defRPr>
            </a:lvl1pPr>
          </a:lstStyle>
          <a:p>
            <a:r>
              <a:rPr lang="en-US" smtClean="0"/>
              <a:t>Click to edit Master title style</a:t>
            </a:r>
            <a:endParaRPr lang="en-US" dirty="0"/>
          </a:p>
        </p:txBody>
      </p:sp>
      <p:sp>
        <p:nvSpPr>
          <p:cNvPr id="3" name="Subtitle 2"/>
          <p:cNvSpPr>
            <a:spLocks noGrp="1"/>
          </p:cNvSpPr>
          <p:nvPr>
            <p:ph type="subTitle" idx="1"/>
          </p:nvPr>
        </p:nvSpPr>
        <p:spPr>
          <a:xfrm>
            <a:off x="4150560" y="2057402"/>
            <a:ext cx="4866440" cy="1213658"/>
          </a:xfrm>
        </p:spPr>
        <p:txBody>
          <a:bodyPr>
            <a:normAutofit/>
          </a:bodyPr>
          <a:lstStyle>
            <a:lvl1pPr marL="0" indent="0" algn="r">
              <a:buNone/>
              <a:defRPr sz="24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D1EF803-C589-4E72-BD87-83C1136FDAC4}" type="datetimeFigureOut">
              <a:rPr lang="en-US"/>
              <a:pPr>
                <a:defRPr/>
              </a:pPr>
              <a:t>8/23/2016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F86D1B-D8B4-469A-9DF7-BADA64F6F07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26ABDA8-EC90-474F-9A8B-B028F67A49EF}" type="datetime1">
              <a:rPr lang="en-US" smtClean="0"/>
              <a:pPr/>
              <a:t>8/23/2016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dirty="0" smtClean="0"/>
              <a:t>MCADVSD, Rebecca Miller, January 2016</a:t>
            </a:r>
            <a:endParaRPr lang="en-US" dirty="0"/>
          </a:p>
        </p:txBody>
      </p:sp>
      <p:sp>
        <p:nvSpPr>
          <p:cNvPr id="7" name="Slide Number Placeholder 6"/>
          <p:cNvSpPr>
            <a:spLocks noGrp="1"/>
          </p:cNvSpPr>
          <p:nvPr>
            <p:ph type="sldNum" sz="quarter" idx="12"/>
          </p:nvPr>
        </p:nvSpPr>
        <p:spPr/>
        <p:txBody>
          <a:bodyPr/>
          <a:lstStyle/>
          <a:p>
            <a:fld id="{AF41EDFB-56D5-47BA-A55C-8B75767F2FF3}"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34BE8A4-A70F-41D5-9252-2FFECF96C5F9}" type="datetime1">
              <a:rPr lang="en-US" smtClean="0"/>
              <a:pPr/>
              <a:t>8/23/2016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dirty="0" smtClean="0"/>
              <a:t>MCADVSD, Rebecca Miller, January 2016</a:t>
            </a:r>
            <a:endParaRPr lang="en-US" dirty="0"/>
          </a:p>
        </p:txBody>
      </p:sp>
      <p:sp>
        <p:nvSpPr>
          <p:cNvPr id="5" name="Slide Number Placeholder 4"/>
          <p:cNvSpPr>
            <a:spLocks noGrp="1"/>
          </p:cNvSpPr>
          <p:nvPr>
            <p:ph type="sldNum" sz="quarter" idx="12"/>
          </p:nvPr>
        </p:nvSpPr>
        <p:spPr/>
        <p:txBody>
          <a:bodyPr/>
          <a:lstStyle/>
          <a:p>
            <a:fld id="{AF41EDFB-56D5-47BA-A55C-8B75767F2FF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0" y="6400800"/>
            <a:ext cx="9144000" cy="54927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defRPr>
            </a:lvl1pPr>
          </a:lstStyle>
          <a:p>
            <a:pPr>
              <a:defRPr/>
            </a:pPr>
            <a:fld id="{6DCD905B-AC4E-4164-8924-D0041B0B93B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9.jpe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multco.us/ads" TargetMode="Externa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hyperlink" Target="mailto:areaplan@multco.us"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bwMode="auto">
          <a:xfrm>
            <a:off x="3824288" y="776288"/>
            <a:ext cx="5038725" cy="1416050"/>
          </a:xfrm>
          <a:noFill/>
          <a:ln>
            <a:miter lim="800000"/>
            <a:headEnd/>
            <a:tailEnd/>
          </a:ln>
        </p:spPr>
        <p:txBody>
          <a:bodyPr vert="horz" wrap="square" lIns="91440" tIns="45720" rIns="91440" bIns="45720" numCol="1" compatLnSpc="1">
            <a:prstTxWarp prst="textNoShape">
              <a:avLst/>
            </a:prstTxWarp>
          </a:bodyPr>
          <a:lstStyle/>
          <a:p>
            <a:pPr eaLnBrk="1" fontAlgn="auto" hangingPunct="1">
              <a:spcAft>
                <a:spcPts val="0"/>
              </a:spcAft>
              <a:defRPr/>
            </a:pPr>
            <a:r>
              <a:rPr lang="en-US" b="1" dirty="0" smtClean="0"/>
              <a:t>2017-2020 Area Plan </a:t>
            </a:r>
            <a:br>
              <a:rPr lang="en-US" b="1" dirty="0" smtClean="0"/>
            </a:br>
            <a:r>
              <a:rPr lang="en-US" b="1" dirty="0" smtClean="0"/>
              <a:t>Public Hearings</a:t>
            </a:r>
            <a:br>
              <a:rPr lang="en-US" b="1" dirty="0" smtClean="0"/>
            </a:br>
            <a:endParaRPr lang="en-US" b="1" dirty="0" smtClean="0">
              <a:latin typeface="Arial" pitchFamily="34" charset="0"/>
              <a:cs typeface="Arial" pitchFamily="34" charset="0"/>
            </a:endParaRPr>
          </a:p>
        </p:txBody>
      </p:sp>
      <p:sp>
        <p:nvSpPr>
          <p:cNvPr id="3" name="Subtitle 2"/>
          <p:cNvSpPr>
            <a:spLocks noGrp="1"/>
          </p:cNvSpPr>
          <p:nvPr>
            <p:ph type="subTitle" idx="1"/>
          </p:nvPr>
        </p:nvSpPr>
        <p:spPr>
          <a:xfrm>
            <a:off x="5344509" y="5360276"/>
            <a:ext cx="3616545" cy="1497723"/>
          </a:xfrm>
        </p:spPr>
        <p:txBody>
          <a:bodyPr rtlCol="0">
            <a:normAutofit fontScale="77500" lnSpcReduction="20000"/>
          </a:bodyPr>
          <a:lstStyle/>
          <a:p>
            <a:pPr eaLnBrk="1" fontAlgn="auto" hangingPunct="1">
              <a:spcAft>
                <a:spcPts val="0"/>
              </a:spcAft>
              <a:defRPr/>
            </a:pPr>
            <a:r>
              <a:rPr lang="en-US" dirty="0" smtClean="0">
                <a:solidFill>
                  <a:schemeClr val="tx1"/>
                </a:solidFill>
                <a:latin typeface="+mn-lt"/>
                <a:ea typeface="Helvetica Neue"/>
              </a:rPr>
              <a:t>Rebecca Miller, MPA, Planning &amp; Development Specialist</a:t>
            </a:r>
          </a:p>
          <a:p>
            <a:pPr eaLnBrk="1" fontAlgn="auto" hangingPunct="1">
              <a:spcAft>
                <a:spcPts val="0"/>
              </a:spcAft>
              <a:defRPr/>
            </a:pPr>
            <a:endParaRPr lang="en-US" dirty="0" smtClean="0">
              <a:solidFill>
                <a:schemeClr val="tx1"/>
              </a:solidFill>
              <a:latin typeface="+mn-lt"/>
              <a:ea typeface="Helvetica Neue"/>
            </a:endParaRPr>
          </a:p>
          <a:p>
            <a:pPr eaLnBrk="1" fontAlgn="auto" hangingPunct="1">
              <a:spcAft>
                <a:spcPts val="0"/>
              </a:spcAft>
              <a:defRPr/>
            </a:pPr>
            <a:r>
              <a:rPr lang="en-US" dirty="0" smtClean="0">
                <a:solidFill>
                  <a:schemeClr val="tx1"/>
                </a:solidFill>
                <a:latin typeface="+mn-lt"/>
                <a:ea typeface="Helvetica Neue"/>
              </a:rPr>
              <a:t>Aging, Disability, &amp; Veterans Services Division (ADVSD)</a:t>
            </a:r>
            <a:endParaRPr lang="en-US" dirty="0">
              <a:solidFill>
                <a:schemeClr val="tx1"/>
              </a:solidFill>
              <a:latin typeface="+mn-lt"/>
            </a:endParaRPr>
          </a:p>
        </p:txBody>
      </p:sp>
      <p:sp>
        <p:nvSpPr>
          <p:cNvPr id="6" name="TextBox 5"/>
          <p:cNvSpPr txBox="1"/>
          <p:nvPr/>
        </p:nvSpPr>
        <p:spPr>
          <a:xfrm>
            <a:off x="4941505" y="2458522"/>
            <a:ext cx="4019550" cy="2646878"/>
          </a:xfrm>
          <a:prstGeom prst="rect">
            <a:avLst/>
          </a:prstGeom>
          <a:noFill/>
        </p:spPr>
        <p:txBody>
          <a:bodyPr wrap="square">
            <a:spAutoFit/>
          </a:bodyPr>
          <a:lstStyle/>
          <a:p>
            <a:pPr algn="ctr" fontAlgn="auto">
              <a:spcBef>
                <a:spcPts val="0"/>
              </a:spcBef>
              <a:spcAft>
                <a:spcPts val="0"/>
              </a:spcAft>
              <a:defRPr/>
            </a:pPr>
            <a:r>
              <a:rPr lang="en-US" sz="1600" dirty="0" smtClean="0">
                <a:latin typeface="+mn-lt"/>
                <a:cs typeface="+mn-cs"/>
              </a:rPr>
              <a:t>Multnomah County Board Room</a:t>
            </a:r>
          </a:p>
          <a:p>
            <a:pPr algn="ctr" fontAlgn="auto">
              <a:spcBef>
                <a:spcPts val="0"/>
              </a:spcBef>
              <a:spcAft>
                <a:spcPts val="0"/>
              </a:spcAft>
              <a:defRPr/>
            </a:pPr>
            <a:r>
              <a:rPr lang="en-US" sz="1600" dirty="0" smtClean="0">
                <a:latin typeface="+mn-lt"/>
                <a:cs typeface="+mn-cs"/>
              </a:rPr>
              <a:t> Aug. 23, 2016 </a:t>
            </a:r>
          </a:p>
          <a:p>
            <a:pPr algn="ctr" fontAlgn="auto">
              <a:spcBef>
                <a:spcPts val="0"/>
              </a:spcBef>
              <a:spcAft>
                <a:spcPts val="0"/>
              </a:spcAft>
              <a:defRPr/>
            </a:pPr>
            <a:endParaRPr lang="en-US" sz="1600" dirty="0" smtClean="0">
              <a:latin typeface="+mn-lt"/>
              <a:cs typeface="+mn-cs"/>
            </a:endParaRPr>
          </a:p>
          <a:p>
            <a:pPr algn="r" fontAlgn="auto">
              <a:spcBef>
                <a:spcPts val="0"/>
              </a:spcBef>
              <a:spcAft>
                <a:spcPts val="0"/>
              </a:spcAft>
              <a:defRPr/>
            </a:pPr>
            <a:endParaRPr lang="en-US" sz="1600" dirty="0">
              <a:latin typeface="+mn-lt"/>
              <a:cs typeface="+mn-cs"/>
            </a:endParaRPr>
          </a:p>
          <a:p>
            <a:pPr algn="ctr" fontAlgn="auto">
              <a:spcBef>
                <a:spcPts val="0"/>
              </a:spcBef>
              <a:spcAft>
                <a:spcPts val="0"/>
              </a:spcAft>
              <a:defRPr/>
            </a:pPr>
            <a:r>
              <a:rPr lang="en-US" sz="1600" dirty="0" smtClean="0">
                <a:latin typeface="+mn-lt"/>
                <a:cs typeface="+mn-cs"/>
              </a:rPr>
              <a:t>Sharron Kelley Room</a:t>
            </a:r>
          </a:p>
          <a:p>
            <a:pPr algn="ctr" fontAlgn="auto">
              <a:spcBef>
                <a:spcPts val="0"/>
              </a:spcBef>
              <a:spcAft>
                <a:spcPts val="0"/>
              </a:spcAft>
              <a:defRPr/>
            </a:pPr>
            <a:r>
              <a:rPr lang="en-US" sz="1600" dirty="0" smtClean="0">
                <a:latin typeface="+mn-lt"/>
                <a:cs typeface="+mn-cs"/>
              </a:rPr>
              <a:t>Aug. 24, 2016 </a:t>
            </a:r>
            <a:endParaRPr lang="en-US" sz="1600" dirty="0">
              <a:latin typeface="+mn-lt"/>
              <a:cs typeface="+mn-cs"/>
            </a:endParaRPr>
          </a:p>
          <a:p>
            <a:pPr algn="ctr" fontAlgn="auto">
              <a:spcBef>
                <a:spcPts val="0"/>
              </a:spcBef>
              <a:spcAft>
                <a:spcPts val="0"/>
              </a:spcAft>
              <a:defRPr/>
            </a:pPr>
            <a:endParaRPr lang="en-US" sz="1600" dirty="0">
              <a:latin typeface="+mn-lt"/>
              <a:cs typeface="+mn-cs"/>
            </a:endParaRPr>
          </a:p>
          <a:p>
            <a:pPr algn="ctr" fontAlgn="auto">
              <a:spcBef>
                <a:spcPts val="0"/>
              </a:spcBef>
              <a:spcAft>
                <a:spcPts val="0"/>
              </a:spcAft>
              <a:defRPr/>
            </a:pPr>
            <a:endParaRPr lang="en-US" dirty="0">
              <a:latin typeface="+mn-lt"/>
              <a:cs typeface="+mn-cs"/>
            </a:endParaRPr>
          </a:p>
          <a:p>
            <a:pPr algn="ctr" fontAlgn="auto">
              <a:spcBef>
                <a:spcPts val="0"/>
              </a:spcBef>
              <a:spcAft>
                <a:spcPts val="0"/>
              </a:spcAft>
              <a:defRPr/>
            </a:pPr>
            <a:endParaRPr lang="en-US" dirty="0">
              <a:latin typeface="+mn-lt"/>
              <a:cs typeface="+mn-cs"/>
            </a:endParaRPr>
          </a:p>
          <a:p>
            <a:pPr fontAlgn="auto">
              <a:spcBef>
                <a:spcPts val="0"/>
              </a:spcBef>
              <a:spcAft>
                <a:spcPts val="0"/>
              </a:spcAft>
              <a:defRPr/>
            </a:pPr>
            <a:endParaRPr lang="en-US" dirty="0">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txBox="1">
            <a:spLocks/>
          </p:cNvSpPr>
          <p:nvPr/>
        </p:nvSpPr>
        <p:spPr>
          <a:xfrm>
            <a:off x="6553200" y="635635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fld id="{AF41EDFB-56D5-47BA-A55C-8B75767F2FF3}" type="slidenum">
              <a:rPr lang="en-US" sz="1200" smtClean="0">
                <a:solidFill>
                  <a:schemeClr val="bg1"/>
                </a:solidFill>
                <a:effectLst>
                  <a:outerShdw blurRad="38100" dist="38100" dir="2700000" algn="tl">
                    <a:srgbClr val="000000">
                      <a:alpha val="43137"/>
                    </a:srgbClr>
                  </a:outerShdw>
                </a:effectLst>
                <a:latin typeface="+mn-lt"/>
              </a:rPr>
              <a:pPr algn="r"/>
              <a:t>10</a:t>
            </a:fld>
            <a:endParaRPr lang="en-US" sz="1200" dirty="0">
              <a:solidFill>
                <a:schemeClr val="bg1"/>
              </a:solidFill>
              <a:effectLst>
                <a:outerShdw blurRad="38100" dist="38100" dir="2700000" algn="tl">
                  <a:srgbClr val="000000">
                    <a:alpha val="43137"/>
                  </a:srgbClr>
                </a:outerShdw>
              </a:effectLst>
              <a:latin typeface="+mn-lt"/>
            </a:endParaRPr>
          </a:p>
        </p:txBody>
      </p:sp>
      <p:graphicFrame>
        <p:nvGraphicFramePr>
          <p:cNvPr id="4" name="Object 3"/>
          <p:cNvGraphicFramePr>
            <a:graphicFrameLocks/>
          </p:cNvGraphicFramePr>
          <p:nvPr/>
        </p:nvGraphicFramePr>
        <p:xfrm>
          <a:off x="1524000" y="1397000"/>
          <a:ext cx="6096000" cy="4064000"/>
        </p:xfrm>
        <a:graphic>
          <a:graphicData uri="http://schemas.openxmlformats.org/presentationml/2006/ole">
            <p:oleObj spid="_x0000_s1026" name="Acrobat Document" r:id="rId4" imgW="0" imgH="0" progId="AcroExch.Document.DC">
              <p:embed/>
            </p:oleObj>
          </a:graphicData>
        </a:graphic>
      </p:graphicFrame>
      <p:pic>
        <p:nvPicPr>
          <p:cNvPr id="5" name="Picture 4" descr="00001.jpg"/>
          <p:cNvPicPr>
            <a:picLocks noChangeAspect="1"/>
          </p:cNvPicPr>
          <p:nvPr/>
        </p:nvPicPr>
        <p:blipFill>
          <a:blip r:embed="rId5"/>
          <a:stretch>
            <a:fillRect/>
          </a:stretch>
        </p:blipFill>
        <p:spPr>
          <a:xfrm>
            <a:off x="1153866" y="0"/>
            <a:ext cx="7201859" cy="624536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D89F39"/>
                </a:solidFill>
              </a:rPr>
              <a:t>About the Area Plan</a:t>
            </a:r>
            <a:endParaRPr lang="en-US" b="1" dirty="0">
              <a:solidFill>
                <a:srgbClr val="D89F39"/>
              </a:solidFill>
            </a:endParaRPr>
          </a:p>
        </p:txBody>
      </p:sp>
      <p:sp>
        <p:nvSpPr>
          <p:cNvPr id="3" name="Content Placeholder 2"/>
          <p:cNvSpPr>
            <a:spLocks noGrp="1"/>
          </p:cNvSpPr>
          <p:nvPr>
            <p:ph idx="1"/>
          </p:nvPr>
        </p:nvSpPr>
        <p:spPr>
          <a:xfrm>
            <a:off x="457200" y="1600200"/>
            <a:ext cx="4335516" cy="4525963"/>
          </a:xfrm>
        </p:spPr>
        <p:txBody>
          <a:bodyPr>
            <a:normAutofit/>
          </a:bodyPr>
          <a:lstStyle/>
          <a:p>
            <a:r>
              <a:rPr lang="en-US" sz="2400" dirty="0" smtClean="0"/>
              <a:t>Area Agency on Aging (AAA)requirement</a:t>
            </a:r>
          </a:p>
          <a:p>
            <a:r>
              <a:rPr lang="en-US" sz="2400" dirty="0" smtClean="0"/>
              <a:t>Comprehensive and coordinated service delivery system</a:t>
            </a:r>
          </a:p>
          <a:p>
            <a:r>
              <a:rPr lang="en-US" sz="2400" dirty="0" smtClean="0"/>
              <a:t>Online at </a:t>
            </a:r>
            <a:r>
              <a:rPr lang="en-US" sz="2400" dirty="0" smtClean="0">
                <a:hlinkClick r:id="rId2"/>
              </a:rPr>
              <a:t>www.multco.us/ads</a:t>
            </a:r>
            <a:endParaRPr lang="en-US" sz="2400" dirty="0" smtClean="0"/>
          </a:p>
          <a:p>
            <a:r>
              <a:rPr lang="en-US" sz="2400" dirty="0" smtClean="0">
                <a:solidFill>
                  <a:srgbClr val="FF0000"/>
                </a:solidFill>
              </a:rPr>
              <a:t>Updated annually</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endParaRPr lang="en-US" dirty="0"/>
          </a:p>
        </p:txBody>
      </p:sp>
      <p:pic>
        <p:nvPicPr>
          <p:cNvPr id="1026" name="Picture 2" descr="C:\Users\millerre\Desktop\web-development-plan-1.jpg"/>
          <p:cNvPicPr>
            <a:picLocks noChangeAspect="1" noChangeArrowheads="1"/>
          </p:cNvPicPr>
          <p:nvPr/>
        </p:nvPicPr>
        <p:blipFill>
          <a:blip r:embed="rId3" cstate="print"/>
          <a:srcRect/>
          <a:stretch>
            <a:fillRect/>
          </a:stretch>
        </p:blipFill>
        <p:spPr bwMode="auto">
          <a:xfrm>
            <a:off x="4792716" y="1828800"/>
            <a:ext cx="3919107" cy="321303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D89F39"/>
                </a:solidFill>
              </a:rPr>
              <a:t>Issue Areas</a:t>
            </a:r>
            <a:endParaRPr lang="en-US" b="1" dirty="0">
              <a:solidFill>
                <a:srgbClr val="D89F39"/>
              </a:solidFill>
            </a:endParaRPr>
          </a:p>
        </p:txBody>
      </p:sp>
      <p:sp>
        <p:nvSpPr>
          <p:cNvPr id="3" name="Content Placeholder 2"/>
          <p:cNvSpPr>
            <a:spLocks noGrp="1"/>
          </p:cNvSpPr>
          <p:nvPr>
            <p:ph idx="1"/>
          </p:nvPr>
        </p:nvSpPr>
        <p:spPr/>
        <p:txBody>
          <a:bodyPr>
            <a:normAutofit/>
          </a:bodyPr>
          <a:lstStyle/>
          <a:p>
            <a:r>
              <a:rPr lang="en-US" sz="2400" dirty="0" smtClean="0"/>
              <a:t>Family Caregivers</a:t>
            </a:r>
          </a:p>
          <a:p>
            <a:r>
              <a:rPr lang="en-US" sz="2400" dirty="0" smtClean="0"/>
              <a:t>Information &amp; Assistance (I&amp;A) and Aging &amp; Disability Resource Connection (ADRC)</a:t>
            </a:r>
            <a:endParaRPr lang="en-US" sz="2400" dirty="0"/>
          </a:p>
          <a:p>
            <a:r>
              <a:rPr lang="en-US" sz="2400" dirty="0" smtClean="0"/>
              <a:t>Elder Rights &amp; Legal Assistance</a:t>
            </a:r>
          </a:p>
          <a:p>
            <a:r>
              <a:rPr lang="en-US" sz="2400" dirty="0" smtClean="0"/>
              <a:t>Health Promotion</a:t>
            </a:r>
          </a:p>
          <a:p>
            <a:r>
              <a:rPr lang="en-US" sz="2400" dirty="0" smtClean="0"/>
              <a:t>Older Native Americans</a:t>
            </a:r>
          </a:p>
          <a:p>
            <a:r>
              <a:rPr lang="en-US" sz="2400" dirty="0" smtClean="0"/>
              <a:t>Nutrition Services</a:t>
            </a:r>
          </a:p>
          <a:p>
            <a:r>
              <a:rPr lang="en-US" sz="2400" dirty="0" smtClean="0"/>
              <a:t>Additional – determined by community feedback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sz="half" idx="1"/>
          </p:nvPr>
        </p:nvSpPr>
        <p:spPr>
          <a:xfrm>
            <a:off x="457200" y="1600200"/>
            <a:ext cx="8407400" cy="4525963"/>
          </a:xfrm>
        </p:spPr>
        <p:txBody>
          <a:bodyPr/>
          <a:lstStyle/>
          <a:p>
            <a:pPr>
              <a:buFont typeface="Arial" pitchFamily="34" charset="0"/>
              <a:buNone/>
            </a:pPr>
            <a:endParaRPr lang="en-US" sz="6000" dirty="0" smtClean="0"/>
          </a:p>
          <a:p>
            <a:pPr>
              <a:buFont typeface="Arial" pitchFamily="34" charset="0"/>
              <a:buNone/>
            </a:pPr>
            <a:endParaRPr lang="en-US" dirty="0" smtClean="0"/>
          </a:p>
        </p:txBody>
      </p:sp>
      <p:sp>
        <p:nvSpPr>
          <p:cNvPr id="26627" name="TextBox 3"/>
          <p:cNvSpPr txBox="1">
            <a:spLocks noChangeArrowheads="1"/>
          </p:cNvSpPr>
          <p:nvPr/>
        </p:nvSpPr>
        <p:spPr bwMode="auto">
          <a:xfrm>
            <a:off x="457200" y="452438"/>
            <a:ext cx="8210550" cy="707886"/>
          </a:xfrm>
          <a:prstGeom prst="rect">
            <a:avLst/>
          </a:prstGeom>
          <a:noFill/>
          <a:ln w="9525">
            <a:noFill/>
            <a:miter lim="800000"/>
            <a:headEnd/>
            <a:tailEnd/>
          </a:ln>
        </p:spPr>
        <p:txBody>
          <a:bodyPr wrap="square">
            <a:spAutoFit/>
          </a:bodyPr>
          <a:lstStyle/>
          <a:p>
            <a:pPr algn="ctr"/>
            <a:r>
              <a:rPr lang="en-US" sz="4000" b="1" dirty="0" smtClean="0">
                <a:solidFill>
                  <a:srgbClr val="D89F39"/>
                </a:solidFill>
                <a:latin typeface="+mj-lt"/>
              </a:rPr>
              <a:t>The Planning Process </a:t>
            </a:r>
            <a:endParaRPr lang="en-US" sz="4000" b="1" dirty="0">
              <a:latin typeface="+mj-lt"/>
            </a:endParaRPr>
          </a:p>
        </p:txBody>
      </p:sp>
      <p:sp>
        <p:nvSpPr>
          <p:cNvPr id="2" name="TextBox 1"/>
          <p:cNvSpPr txBox="1"/>
          <p:nvPr/>
        </p:nvSpPr>
        <p:spPr>
          <a:xfrm>
            <a:off x="647700" y="1409700"/>
            <a:ext cx="7505700" cy="4524315"/>
          </a:xfrm>
          <a:prstGeom prst="rect">
            <a:avLst/>
          </a:prstGeom>
          <a:noFill/>
        </p:spPr>
        <p:txBody>
          <a:bodyPr wrap="square" rtlCol="0">
            <a:spAutoFit/>
          </a:bodyPr>
          <a:lstStyle/>
          <a:p>
            <a:r>
              <a:rPr lang="en-US" sz="2400" dirty="0" smtClean="0">
                <a:latin typeface="+mn-lt"/>
              </a:rPr>
              <a:t>Information and data gathering</a:t>
            </a:r>
          </a:p>
          <a:p>
            <a:pPr lvl="1">
              <a:buFont typeface="Arial" pitchFamily="34" charset="0"/>
              <a:buChar char="•"/>
            </a:pPr>
            <a:r>
              <a:rPr lang="en-US" sz="2400" dirty="0" smtClean="0">
                <a:latin typeface="+mn-lt"/>
              </a:rPr>
              <a:t>Consumer Satisfaction Survey</a:t>
            </a:r>
          </a:p>
          <a:p>
            <a:pPr lvl="1">
              <a:buFont typeface="Arial" pitchFamily="34" charset="0"/>
              <a:buChar char="•"/>
            </a:pPr>
            <a:r>
              <a:rPr lang="en-US" sz="2400" dirty="0" smtClean="0">
                <a:latin typeface="+mn-lt"/>
              </a:rPr>
              <a:t>ADRC – reports, unmet needs</a:t>
            </a:r>
          </a:p>
          <a:p>
            <a:pPr lvl="1">
              <a:buFont typeface="Arial" pitchFamily="34" charset="0"/>
              <a:buChar char="•"/>
            </a:pPr>
            <a:r>
              <a:rPr lang="en-US" sz="2400" dirty="0" smtClean="0">
                <a:latin typeface="+mn-lt"/>
              </a:rPr>
              <a:t>18 Community Listening Sessions</a:t>
            </a:r>
          </a:p>
          <a:p>
            <a:pPr lvl="1">
              <a:buFont typeface="Arial" pitchFamily="34" charset="0"/>
              <a:buChar char="•"/>
            </a:pPr>
            <a:r>
              <a:rPr lang="en-US" sz="2400" dirty="0" smtClean="0">
                <a:latin typeface="+mn-lt"/>
              </a:rPr>
              <a:t>Focus Area Integration Workgroup </a:t>
            </a:r>
          </a:p>
          <a:p>
            <a:r>
              <a:rPr lang="en-US" sz="2400" dirty="0" smtClean="0">
                <a:latin typeface="+mn-lt"/>
              </a:rPr>
              <a:t>Resources </a:t>
            </a:r>
          </a:p>
          <a:p>
            <a:pPr lvl="1">
              <a:buFont typeface="Arial" pitchFamily="34" charset="0"/>
              <a:buChar char="•"/>
            </a:pPr>
            <a:r>
              <a:rPr lang="en-US" sz="2400" dirty="0" smtClean="0">
                <a:latin typeface="+mn-lt"/>
              </a:rPr>
              <a:t>2014 (5-year estimate) – U.S. Census</a:t>
            </a:r>
          </a:p>
          <a:p>
            <a:pPr lvl="1">
              <a:buFont typeface="Arial" pitchFamily="34" charset="0"/>
              <a:buChar char="•"/>
            </a:pPr>
            <a:r>
              <a:rPr lang="en-US" sz="2400" dirty="0" smtClean="0">
                <a:latin typeface="+mn-lt"/>
              </a:rPr>
              <a:t>“Communities of Color in Multnomah County: An Unsettling Profile” – Population Specific</a:t>
            </a:r>
          </a:p>
          <a:p>
            <a:pPr lvl="1">
              <a:buFont typeface="Arial" pitchFamily="34" charset="0"/>
              <a:buChar char="•"/>
            </a:pPr>
            <a:r>
              <a:rPr lang="en-US" sz="2400" dirty="0" smtClean="0">
                <a:latin typeface="+mn-lt"/>
              </a:rPr>
              <a:t>PSU Population Projections</a:t>
            </a:r>
          </a:p>
          <a:p>
            <a:pPr lvl="1">
              <a:buFont typeface="Arial" pitchFamily="34" charset="0"/>
              <a:buChar char="•"/>
            </a:pPr>
            <a:r>
              <a:rPr lang="en-US" sz="2400" dirty="0" smtClean="0">
                <a:latin typeface="+mn-lt"/>
              </a:rPr>
              <a:t>Multnomah County Age-Friendly Action Plan &amp; supporting documents  </a:t>
            </a:r>
            <a:endParaRPr lang="en-US" sz="2400" dirty="0">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solidFill>
                  <a:srgbClr val="D89F39"/>
                </a:solidFill>
              </a:rPr>
              <a:t>Targeted Outreach</a:t>
            </a:r>
            <a:endParaRPr lang="en-US" b="1" dirty="0">
              <a:solidFill>
                <a:srgbClr val="D89F39"/>
              </a:solidFill>
            </a:endParaRPr>
          </a:p>
        </p:txBody>
      </p:sp>
      <p:graphicFrame>
        <p:nvGraphicFramePr>
          <p:cNvPr id="34" name="Content Placeholder 3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endParaRPr lang="en-US" dirty="0"/>
          </a:p>
        </p:txBody>
      </p:sp>
      <p:graphicFrame>
        <p:nvGraphicFramePr>
          <p:cNvPr id="6" name="Diagram 5"/>
          <p:cNvGraphicFramePr/>
          <p:nvPr/>
        </p:nvGraphicFramePr>
        <p:xfrm>
          <a:off x="1447800" y="914400"/>
          <a:ext cx="6400800" cy="4445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3" name="Diagram 32"/>
          <p:cNvGraphicFramePr/>
          <p:nvPr/>
        </p:nvGraphicFramePr>
        <p:xfrm>
          <a:off x="1295400" y="1219200"/>
          <a:ext cx="6705600" cy="4318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5" name="TextBox 34"/>
          <p:cNvSpPr txBox="1"/>
          <p:nvPr/>
        </p:nvSpPr>
        <p:spPr>
          <a:xfrm>
            <a:off x="609600" y="5791200"/>
            <a:ext cx="8153400" cy="646331"/>
          </a:xfrm>
          <a:prstGeom prst="rect">
            <a:avLst/>
          </a:prstGeom>
          <a:noFill/>
        </p:spPr>
        <p:txBody>
          <a:bodyPr wrap="square" rtlCol="0">
            <a:spAutoFit/>
          </a:bodyPr>
          <a:lstStyle/>
          <a:p>
            <a:pPr lvl="0" algn="ctr"/>
            <a:r>
              <a:rPr lang="en-US" b="1" dirty="0" smtClean="0">
                <a:solidFill>
                  <a:srgbClr val="002060"/>
                </a:solidFill>
              </a:rPr>
              <a:t>Gresham	 Mid County    Downtown     North/NE</a:t>
            </a:r>
          </a:p>
          <a:p>
            <a:pPr algn="ctr"/>
            <a:endParaRPr lang="en-US" b="1" dirty="0">
              <a:solidFill>
                <a:srgbClr val="00206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smtClean="0">
                <a:solidFill>
                  <a:srgbClr val="D89F39"/>
                </a:solidFill>
                <a:cs typeface="Arial" pitchFamily="34" charset="0"/>
              </a:rPr>
              <a:t>Community Listening Sessions</a:t>
            </a:r>
            <a:endParaRPr lang="en-US" sz="4000" b="1" dirty="0" smtClean="0">
              <a:solidFill>
                <a:srgbClr val="346094"/>
              </a:solidFill>
              <a:cs typeface="Arial" pitchFamily="34" charset="0"/>
            </a:endParaRPr>
          </a:p>
        </p:txBody>
      </p:sp>
      <p:graphicFrame>
        <p:nvGraphicFramePr>
          <p:cNvPr id="6" name="Diagram 5"/>
          <p:cNvGraphicFramePr/>
          <p:nvPr/>
        </p:nvGraphicFramePr>
        <p:xfrm>
          <a:off x="134754" y="856648"/>
          <a:ext cx="8691612" cy="5313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0" y="0"/>
          <a:ext cx="9248775" cy="632379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D89F39"/>
                </a:solidFill>
              </a:rPr>
              <a:t>Focus Areas</a:t>
            </a:r>
            <a:endParaRPr lang="en-US" b="1" dirty="0">
              <a:solidFill>
                <a:srgbClr val="D89F39"/>
              </a:solidFill>
            </a:endParaRPr>
          </a:p>
        </p:txBody>
      </p:sp>
      <p:sp>
        <p:nvSpPr>
          <p:cNvPr id="8" name="Content Placeholder 7"/>
          <p:cNvSpPr>
            <a:spLocks noGrp="1"/>
          </p:cNvSpPr>
          <p:nvPr>
            <p:ph idx="1"/>
          </p:nvPr>
        </p:nvSpPr>
        <p:spPr/>
        <p:txBody>
          <a:bodyPr numCol="2">
            <a:normAutofit fontScale="92500" lnSpcReduction="20000"/>
          </a:bodyPr>
          <a:lstStyle/>
          <a:p>
            <a:r>
              <a:rPr lang="en-US" dirty="0" smtClean="0"/>
              <a:t>Outreach, Information &amp;Referral</a:t>
            </a:r>
          </a:p>
          <a:p>
            <a:r>
              <a:rPr lang="en-US" dirty="0" smtClean="0"/>
              <a:t>Nutrition Services</a:t>
            </a:r>
          </a:p>
          <a:p>
            <a:r>
              <a:rPr lang="en-US" dirty="0" smtClean="0"/>
              <a:t>Promoting Health</a:t>
            </a:r>
          </a:p>
          <a:p>
            <a:r>
              <a:rPr lang="en-US" dirty="0" smtClean="0"/>
              <a:t>OAA Case Management, Options Counseling</a:t>
            </a:r>
          </a:p>
          <a:p>
            <a:r>
              <a:rPr lang="en-US" dirty="0" smtClean="0"/>
              <a:t>Emergency services/gap programs</a:t>
            </a:r>
          </a:p>
          <a:p>
            <a:r>
              <a:rPr lang="en-US" dirty="0" smtClean="0"/>
              <a:t>Caregiver Support &amp; Education</a:t>
            </a:r>
          </a:p>
          <a:p>
            <a:r>
              <a:rPr lang="en-US" dirty="0" smtClean="0"/>
              <a:t>Safety &amp; Abuse Prevention</a:t>
            </a:r>
          </a:p>
          <a:p>
            <a:r>
              <a:rPr lang="en-US" dirty="0" smtClean="0"/>
              <a:t>Older Adult Behavioral Health</a:t>
            </a:r>
          </a:p>
          <a:p>
            <a:r>
              <a:rPr lang="en-US" dirty="0" smtClean="0"/>
              <a:t>Transportation Coordination &amp; Resources</a:t>
            </a:r>
          </a:p>
        </p:txBody>
      </p:sp>
      <p:sp>
        <p:nvSpPr>
          <p:cNvPr id="4" name="Slide Number Placeholder 3"/>
          <p:cNvSpPr>
            <a:spLocks noGrp="1"/>
          </p:cNvSpPr>
          <p:nvPr>
            <p:ph type="sldNum" sz="quarter" idx="12"/>
          </p:nvPr>
        </p:nvSpPr>
        <p:spPr/>
        <p:txBody>
          <a:bodyPr/>
          <a:lstStyle/>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3600" b="1" dirty="0" smtClean="0">
                <a:solidFill>
                  <a:srgbClr val="D89F39"/>
                </a:solidFill>
              </a:rPr>
              <a:t>Community Listening Session Format</a:t>
            </a:r>
            <a:endParaRPr lang="en-US" sz="3600" b="1" dirty="0">
              <a:solidFill>
                <a:srgbClr val="D89F39"/>
              </a:solidFill>
            </a:endParaRPr>
          </a:p>
        </p:txBody>
      </p:sp>
      <p:sp>
        <p:nvSpPr>
          <p:cNvPr id="3" name="Content Placeholder 2"/>
          <p:cNvSpPr>
            <a:spLocks noGrp="1"/>
          </p:cNvSpPr>
          <p:nvPr>
            <p:ph idx="1"/>
          </p:nvPr>
        </p:nvSpPr>
        <p:spPr/>
        <p:txBody>
          <a:bodyPr>
            <a:normAutofit fontScale="85000" lnSpcReduction="20000"/>
          </a:bodyPr>
          <a:lstStyle/>
          <a:p>
            <a:pPr eaLnBrk="1" hangingPunct="1">
              <a:buFont typeface="Arial" pitchFamily="34" charset="0"/>
              <a:buNone/>
              <a:defRPr/>
            </a:pPr>
            <a:r>
              <a:rPr lang="en-US" sz="4300" b="1" dirty="0" smtClean="0"/>
              <a:t>Three questions asked:</a:t>
            </a:r>
          </a:p>
          <a:p>
            <a:pPr lvl="2" eaLnBrk="1" hangingPunct="1">
              <a:defRPr/>
            </a:pPr>
            <a:r>
              <a:rPr lang="en-US" sz="4300" dirty="0"/>
              <a:t>What's important to you about this focus area?</a:t>
            </a:r>
          </a:p>
          <a:p>
            <a:pPr lvl="2" eaLnBrk="1" hangingPunct="1">
              <a:defRPr/>
            </a:pPr>
            <a:r>
              <a:rPr lang="en-US" sz="4300" dirty="0"/>
              <a:t>What’s working well for you in this focus area?</a:t>
            </a:r>
          </a:p>
          <a:p>
            <a:pPr lvl="2" eaLnBrk="1" hangingPunct="1">
              <a:defRPr/>
            </a:pPr>
            <a:r>
              <a:rPr lang="en-US" sz="4300" dirty="0"/>
              <a:t>What do you need more of in this focus area? </a:t>
            </a:r>
          </a:p>
          <a:p>
            <a:pPr eaLnBrk="1" hangingPunct="1">
              <a:buFont typeface="Arial" pitchFamily="34" charset="0"/>
              <a:buNone/>
              <a:defRPr/>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1"/>
          <p:cNvSpPr>
            <a:spLocks noGrp="1"/>
          </p:cNvSpPr>
          <p:nvPr>
            <p:ph sz="half" idx="1"/>
          </p:nvPr>
        </p:nvSpPr>
        <p:spPr>
          <a:xfrm>
            <a:off x="457200" y="2290762"/>
            <a:ext cx="7914290" cy="3305997"/>
          </a:xfrm>
        </p:spPr>
        <p:txBody>
          <a:bodyPr/>
          <a:lstStyle/>
          <a:p>
            <a:r>
              <a:rPr lang="en-US" sz="2400" dirty="0" smtClean="0"/>
              <a:t>Decrease isolation and barriers to access experienced by physically, emotionally, culturally, or linguistically isolated older adults.</a:t>
            </a:r>
          </a:p>
          <a:p>
            <a:endParaRPr lang="en-US" sz="2400" dirty="0" smtClean="0"/>
          </a:p>
          <a:p>
            <a:r>
              <a:rPr lang="en-US" sz="2400" dirty="0" smtClean="0"/>
              <a:t>ADRC is recognized by the community as a valuable resource for older adults and people with disabilities. </a:t>
            </a:r>
          </a:p>
        </p:txBody>
      </p:sp>
      <p:sp>
        <p:nvSpPr>
          <p:cNvPr id="27651" name="TextBox 3"/>
          <p:cNvSpPr txBox="1">
            <a:spLocks noChangeArrowheads="1"/>
          </p:cNvSpPr>
          <p:nvPr/>
        </p:nvSpPr>
        <p:spPr bwMode="auto">
          <a:xfrm>
            <a:off x="457200" y="452438"/>
            <a:ext cx="8407400" cy="1754326"/>
          </a:xfrm>
          <a:prstGeom prst="rect">
            <a:avLst/>
          </a:prstGeom>
          <a:noFill/>
          <a:ln w="9525">
            <a:noFill/>
            <a:miter lim="800000"/>
            <a:headEnd/>
            <a:tailEnd/>
          </a:ln>
        </p:spPr>
        <p:txBody>
          <a:bodyPr wrap="square">
            <a:spAutoFit/>
          </a:bodyPr>
          <a:lstStyle/>
          <a:p>
            <a:pPr algn="ctr"/>
            <a:r>
              <a:rPr lang="en-US" sz="3600" b="1" dirty="0" smtClean="0">
                <a:solidFill>
                  <a:srgbClr val="D89F39"/>
                </a:solidFill>
                <a:latin typeface="+mj-lt"/>
              </a:rPr>
              <a:t>Information &amp; Assistance Services and Aging &amp; Disability Resource Connection (ADRC)</a:t>
            </a:r>
            <a:endParaRPr lang="en-US" sz="3600" b="1" dirty="0">
              <a:latin typeface="+mj-lt"/>
            </a:endParaRPr>
          </a:p>
        </p:txBody>
      </p:sp>
      <p:sp>
        <p:nvSpPr>
          <p:cNvPr id="4" name="Slide Number Placeholder 4"/>
          <p:cNvSpPr txBox="1">
            <a:spLocks/>
          </p:cNvSpPr>
          <p:nvPr/>
        </p:nvSpPr>
        <p:spPr>
          <a:xfrm>
            <a:off x="6553200" y="635635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endParaRPr lang="en-US" sz="1200" dirty="0">
              <a:solidFill>
                <a:schemeClr val="bg1"/>
              </a:solidFill>
              <a:effectLst>
                <a:outerShdw blurRad="38100" dist="38100" dir="2700000" algn="tl">
                  <a:srgbClr val="000000">
                    <a:alpha val="43137"/>
                  </a:srgbClr>
                </a:outerShdw>
              </a:effectLst>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946150"/>
          </a:xfrm>
        </p:spPr>
        <p:txBody>
          <a:bodyPr>
            <a:normAutofit/>
          </a:bodyPr>
          <a:lstStyle/>
          <a:p>
            <a:r>
              <a:rPr lang="en-US" sz="3600" b="1" dirty="0" smtClean="0">
                <a:solidFill>
                  <a:srgbClr val="D89F39"/>
                </a:solidFill>
              </a:rPr>
              <a:t>Overview of ADVSD </a:t>
            </a:r>
            <a:endParaRPr lang="en-US" sz="3600" b="1" dirty="0">
              <a:solidFill>
                <a:srgbClr val="D89F39"/>
              </a:solidFill>
            </a:endParaRPr>
          </a:p>
        </p:txBody>
      </p:sp>
      <p:sp>
        <p:nvSpPr>
          <p:cNvPr id="15363" name="Rectangle 3"/>
          <p:cNvSpPr>
            <a:spLocks noGrp="1" noChangeArrowheads="1"/>
          </p:cNvSpPr>
          <p:nvPr>
            <p:ph idx="1"/>
          </p:nvPr>
        </p:nvSpPr>
        <p:spPr>
          <a:xfrm>
            <a:off x="457200" y="1295400"/>
            <a:ext cx="8229600" cy="4864768"/>
          </a:xfrm>
        </p:spPr>
        <p:txBody>
          <a:bodyPr/>
          <a:lstStyle/>
          <a:p>
            <a:pPr>
              <a:lnSpc>
                <a:spcPct val="90000"/>
              </a:lnSpc>
              <a:buNone/>
            </a:pPr>
            <a:r>
              <a:rPr lang="en-US" sz="2400" dirty="0" smtClean="0"/>
              <a:t>Area Agency on Aging - Serving Multnomah County</a:t>
            </a:r>
          </a:p>
          <a:p>
            <a:pPr>
              <a:lnSpc>
                <a:spcPct val="90000"/>
              </a:lnSpc>
              <a:buNone/>
            </a:pPr>
            <a:r>
              <a:rPr lang="en-US" sz="2400" dirty="0" smtClean="0"/>
              <a:t>Division of County Human Services</a:t>
            </a:r>
          </a:p>
          <a:p>
            <a:pPr>
              <a:lnSpc>
                <a:spcPct val="90000"/>
              </a:lnSpc>
              <a:buNone/>
            </a:pPr>
            <a:r>
              <a:rPr lang="en-US" sz="2400" dirty="0" smtClean="0"/>
              <a:t>Three Advisory Councils: </a:t>
            </a:r>
          </a:p>
          <a:p>
            <a:pPr>
              <a:lnSpc>
                <a:spcPct val="90000"/>
              </a:lnSpc>
            </a:pPr>
            <a:r>
              <a:rPr lang="en-US" sz="2400" dirty="0" smtClean="0"/>
              <a:t>Senior Advisory Council (Elders in Action Commission)</a:t>
            </a:r>
          </a:p>
          <a:p>
            <a:pPr>
              <a:lnSpc>
                <a:spcPct val="90000"/>
              </a:lnSpc>
            </a:pPr>
            <a:r>
              <a:rPr lang="en-US" sz="2400" dirty="0" smtClean="0"/>
              <a:t>Disability Services Advisory Council</a:t>
            </a:r>
          </a:p>
          <a:p>
            <a:pPr>
              <a:lnSpc>
                <a:spcPct val="90000"/>
              </a:lnSpc>
            </a:pPr>
            <a:r>
              <a:rPr lang="en-US" sz="2400" dirty="0" smtClean="0"/>
              <a:t>Multicultural Action Committee</a:t>
            </a:r>
          </a:p>
          <a:p>
            <a:pPr>
              <a:lnSpc>
                <a:spcPct val="90000"/>
              </a:lnSpc>
              <a:buNone/>
            </a:pPr>
            <a:r>
              <a:rPr lang="en-US" sz="2400" dirty="0" smtClean="0"/>
              <a:t>Fund Sources:</a:t>
            </a:r>
          </a:p>
          <a:p>
            <a:pPr>
              <a:lnSpc>
                <a:spcPct val="90000"/>
              </a:lnSpc>
            </a:pPr>
            <a:r>
              <a:rPr lang="en-US" sz="2400" dirty="0" smtClean="0"/>
              <a:t>Federal (Title XIX, OAA, USDA) </a:t>
            </a:r>
          </a:p>
          <a:p>
            <a:pPr>
              <a:lnSpc>
                <a:spcPct val="90000"/>
              </a:lnSpc>
            </a:pPr>
            <a:r>
              <a:rPr lang="en-US" sz="2400" dirty="0" smtClean="0"/>
              <a:t>State (OPI)</a:t>
            </a:r>
          </a:p>
          <a:p>
            <a:pPr>
              <a:lnSpc>
                <a:spcPct val="90000"/>
              </a:lnSpc>
            </a:pPr>
            <a:r>
              <a:rPr lang="en-US" sz="2400" dirty="0" smtClean="0"/>
              <a:t>Local (County, Cities) </a:t>
            </a:r>
            <a:endParaRPr lang="en-US" sz="2400" dirty="0"/>
          </a:p>
          <a:p>
            <a:pPr>
              <a:lnSpc>
                <a:spcPct val="90000"/>
              </a:lnSpc>
              <a:buNone/>
            </a:pPr>
            <a:endParaRPr lang="en-US" sz="2400" b="1" dirty="0"/>
          </a:p>
          <a:p>
            <a:pPr>
              <a:lnSpc>
                <a:spcPct val="90000"/>
              </a:lnSpc>
              <a:buFontTx/>
              <a:buNone/>
            </a:pPr>
            <a:endParaRPr lang="en-US" sz="2400" b="1" dirty="0"/>
          </a:p>
        </p:txBody>
      </p:sp>
      <p:sp>
        <p:nvSpPr>
          <p:cNvPr id="4" name="Slide Number Placeholder 3"/>
          <p:cNvSpPr>
            <a:spLocks noGrp="1"/>
          </p:cNvSpPr>
          <p:nvPr>
            <p:ph type="sldNum" sz="quarter" idx="12"/>
          </p:nvPr>
        </p:nvSpPr>
        <p:spPr/>
        <p:txBody>
          <a:bodyPr/>
          <a:lstStyle/>
          <a:p>
            <a:fld id="{AF41EDFB-56D5-47BA-A55C-8B75767F2FF3}" type="slidenum">
              <a:rPr lang="en-US" smtClean="0"/>
              <a:pPr/>
              <a:t>2</a:t>
            </a:fld>
            <a:endParaRPr 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sz="half" idx="1"/>
          </p:nvPr>
        </p:nvSpPr>
        <p:spPr>
          <a:xfrm>
            <a:off x="457200" y="1324303"/>
            <a:ext cx="8407400" cy="4801860"/>
          </a:xfrm>
        </p:spPr>
        <p:txBody>
          <a:bodyPr/>
          <a:lstStyle/>
          <a:p>
            <a:r>
              <a:rPr lang="en-US" sz="2400" dirty="0" smtClean="0"/>
              <a:t>Older adults will have ready access to healthy food that is affordable and supports a healthy diet. </a:t>
            </a:r>
          </a:p>
          <a:p>
            <a:r>
              <a:rPr lang="en-US" sz="2400" dirty="0" smtClean="0"/>
              <a:t>Be a leader in equity around food security. </a:t>
            </a:r>
          </a:p>
          <a:p>
            <a:endParaRPr lang="en-US" b="1" dirty="0" smtClean="0"/>
          </a:p>
        </p:txBody>
      </p:sp>
      <p:sp>
        <p:nvSpPr>
          <p:cNvPr id="28675" name="TextBox 3"/>
          <p:cNvSpPr txBox="1">
            <a:spLocks noChangeArrowheads="1"/>
          </p:cNvSpPr>
          <p:nvPr/>
        </p:nvSpPr>
        <p:spPr bwMode="auto">
          <a:xfrm>
            <a:off x="457200" y="452438"/>
            <a:ext cx="8134350" cy="646331"/>
          </a:xfrm>
          <a:prstGeom prst="rect">
            <a:avLst/>
          </a:prstGeom>
          <a:noFill/>
          <a:ln w="9525">
            <a:noFill/>
            <a:miter lim="800000"/>
            <a:headEnd/>
            <a:tailEnd/>
          </a:ln>
        </p:spPr>
        <p:txBody>
          <a:bodyPr wrap="square">
            <a:spAutoFit/>
          </a:bodyPr>
          <a:lstStyle/>
          <a:p>
            <a:pPr algn="ctr"/>
            <a:r>
              <a:rPr lang="en-US" sz="3600" b="1" dirty="0" smtClean="0">
                <a:solidFill>
                  <a:srgbClr val="D89F39"/>
                </a:solidFill>
                <a:latin typeface="+mj-lt"/>
              </a:rPr>
              <a:t>Nutrition Services Goals</a:t>
            </a:r>
            <a:endParaRPr lang="en-US" sz="3600" b="1" dirty="0">
              <a:latin typeface="+mj-lt"/>
            </a:endParaRPr>
          </a:p>
        </p:txBody>
      </p:sp>
      <p:sp>
        <p:nvSpPr>
          <p:cNvPr id="4" name="Slide Number Placeholder 4"/>
          <p:cNvSpPr txBox="1">
            <a:spLocks/>
          </p:cNvSpPr>
          <p:nvPr/>
        </p:nvSpPr>
        <p:spPr>
          <a:xfrm>
            <a:off x="6553200" y="635635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endParaRPr lang="en-US" sz="1200" dirty="0">
              <a:solidFill>
                <a:schemeClr val="bg1"/>
              </a:solidFill>
              <a:effectLst>
                <a:outerShdw blurRad="38100" dist="38100" dir="2700000" algn="tl">
                  <a:srgbClr val="000000">
                    <a:alpha val="43137"/>
                  </a:srgbClr>
                </a:outerShdw>
              </a:effectLst>
              <a:latin typeface="+mn-lt"/>
            </a:endParaRPr>
          </a:p>
        </p:txBody>
      </p:sp>
      <p:pic>
        <p:nvPicPr>
          <p:cNvPr id="3074" name="Picture 2" descr="https://media.licdn.com/mpr/mpr/p/1/005/07e/225/0376da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33294" y="3063456"/>
            <a:ext cx="4865961" cy="324559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sz="half" idx="1"/>
          </p:nvPr>
        </p:nvSpPr>
        <p:spPr>
          <a:xfrm>
            <a:off x="457200" y="1155700"/>
            <a:ext cx="8407400" cy="4970463"/>
          </a:xfrm>
        </p:spPr>
        <p:txBody>
          <a:bodyPr/>
          <a:lstStyle/>
          <a:p>
            <a:r>
              <a:rPr lang="en-US" sz="2400" dirty="0" smtClean="0"/>
              <a:t>Improve county-wide access to and utilization of services by racial, ethnic, and cultural minorities and other underserved groups of elders that addresses the social determinants of health and/or forge links between health systems and community services. </a:t>
            </a:r>
          </a:p>
          <a:p>
            <a:r>
              <a:rPr lang="en-US" sz="2400" dirty="0" smtClean="0"/>
              <a:t>Involvement in health promotion programs will reduce social isolation by providing older adults and people with disabilities support through social networks and direct linkages to community resources offered by our contracted partners. </a:t>
            </a:r>
            <a:endParaRPr lang="en-US" dirty="0" smtClean="0"/>
          </a:p>
          <a:p>
            <a:endParaRPr lang="en-US" b="1" dirty="0" smtClean="0"/>
          </a:p>
        </p:txBody>
      </p:sp>
      <p:sp>
        <p:nvSpPr>
          <p:cNvPr id="28675" name="TextBox 3"/>
          <p:cNvSpPr txBox="1">
            <a:spLocks noChangeArrowheads="1"/>
          </p:cNvSpPr>
          <p:nvPr/>
        </p:nvSpPr>
        <p:spPr bwMode="auto">
          <a:xfrm>
            <a:off x="457200" y="452438"/>
            <a:ext cx="8134350" cy="646331"/>
          </a:xfrm>
          <a:prstGeom prst="rect">
            <a:avLst/>
          </a:prstGeom>
          <a:noFill/>
          <a:ln w="9525">
            <a:noFill/>
            <a:miter lim="800000"/>
            <a:headEnd/>
            <a:tailEnd/>
          </a:ln>
        </p:spPr>
        <p:txBody>
          <a:bodyPr wrap="square">
            <a:spAutoFit/>
          </a:bodyPr>
          <a:lstStyle/>
          <a:p>
            <a:pPr algn="ctr"/>
            <a:r>
              <a:rPr lang="en-US" sz="3600" b="1" dirty="0" smtClean="0">
                <a:solidFill>
                  <a:srgbClr val="D89F39"/>
                </a:solidFill>
                <a:latin typeface="+mj-lt"/>
              </a:rPr>
              <a:t>Health Promotion Goals</a:t>
            </a:r>
            <a:endParaRPr lang="en-US" sz="3600" b="1" dirty="0">
              <a:latin typeface="+mj-lt"/>
            </a:endParaRPr>
          </a:p>
        </p:txBody>
      </p:sp>
      <p:sp>
        <p:nvSpPr>
          <p:cNvPr id="4" name="Slide Number Placeholder 4"/>
          <p:cNvSpPr txBox="1">
            <a:spLocks/>
          </p:cNvSpPr>
          <p:nvPr/>
        </p:nvSpPr>
        <p:spPr>
          <a:xfrm>
            <a:off x="6553200" y="635635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endParaRPr lang="en-US" sz="120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1540711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sz="half" idx="1"/>
          </p:nvPr>
        </p:nvSpPr>
        <p:spPr>
          <a:xfrm>
            <a:off x="320675" y="1168400"/>
            <a:ext cx="8476484" cy="4970463"/>
          </a:xfrm>
        </p:spPr>
        <p:txBody>
          <a:bodyPr/>
          <a:lstStyle/>
          <a:p>
            <a:r>
              <a:rPr lang="en-US" sz="2400" dirty="0" smtClean="0"/>
              <a:t>Support quality services for family caregivers.</a:t>
            </a:r>
          </a:p>
          <a:p>
            <a:pPr marL="0" indent="0">
              <a:buNone/>
            </a:pPr>
            <a:endParaRPr lang="en-US" sz="2400" dirty="0" smtClean="0"/>
          </a:p>
          <a:p>
            <a:r>
              <a:rPr lang="en-US" sz="2400" dirty="0" smtClean="0"/>
              <a:t>Promote access to family caregiver services and resources, including respite services, to meet the needs and preferences of family and informal caregivers from diverse cultural backgrounds. </a:t>
            </a:r>
          </a:p>
          <a:p>
            <a:pPr marL="0" indent="0">
              <a:buNone/>
            </a:pPr>
            <a:endParaRPr lang="en-US" sz="2400" b="1" dirty="0" smtClean="0"/>
          </a:p>
          <a:p>
            <a:pPr marL="0" indent="0">
              <a:buNone/>
            </a:pPr>
            <a:endParaRPr lang="en-US" b="1" dirty="0" smtClean="0"/>
          </a:p>
          <a:p>
            <a:endParaRPr lang="en-US" b="1" dirty="0" smtClean="0"/>
          </a:p>
        </p:txBody>
      </p:sp>
      <p:sp>
        <p:nvSpPr>
          <p:cNvPr id="28675" name="TextBox 3"/>
          <p:cNvSpPr txBox="1">
            <a:spLocks noChangeArrowheads="1"/>
          </p:cNvSpPr>
          <p:nvPr/>
        </p:nvSpPr>
        <p:spPr bwMode="auto">
          <a:xfrm>
            <a:off x="457200" y="452438"/>
            <a:ext cx="8134350" cy="646331"/>
          </a:xfrm>
          <a:prstGeom prst="rect">
            <a:avLst/>
          </a:prstGeom>
          <a:noFill/>
          <a:ln w="9525">
            <a:noFill/>
            <a:miter lim="800000"/>
            <a:headEnd/>
            <a:tailEnd/>
          </a:ln>
        </p:spPr>
        <p:txBody>
          <a:bodyPr wrap="square">
            <a:spAutoFit/>
          </a:bodyPr>
          <a:lstStyle/>
          <a:p>
            <a:pPr algn="ctr"/>
            <a:r>
              <a:rPr lang="en-US" sz="3600" b="1" dirty="0" smtClean="0">
                <a:solidFill>
                  <a:srgbClr val="D89F39"/>
                </a:solidFill>
                <a:latin typeface="+mj-lt"/>
              </a:rPr>
              <a:t>Family Caregivers Goals</a:t>
            </a:r>
            <a:endParaRPr lang="en-US" sz="3600" b="1" dirty="0">
              <a:latin typeface="+mj-lt"/>
            </a:endParaRPr>
          </a:p>
        </p:txBody>
      </p:sp>
      <p:sp>
        <p:nvSpPr>
          <p:cNvPr id="4" name="Slide Number Placeholder 4"/>
          <p:cNvSpPr txBox="1">
            <a:spLocks/>
          </p:cNvSpPr>
          <p:nvPr/>
        </p:nvSpPr>
        <p:spPr>
          <a:xfrm>
            <a:off x="6553200" y="635635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endParaRPr lang="en-US" sz="120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2380719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3"/>
          <p:cNvSpPr txBox="1">
            <a:spLocks noChangeArrowheads="1"/>
          </p:cNvSpPr>
          <p:nvPr/>
        </p:nvSpPr>
        <p:spPr bwMode="auto">
          <a:xfrm>
            <a:off x="152400" y="452438"/>
            <a:ext cx="8712200" cy="1200329"/>
          </a:xfrm>
          <a:prstGeom prst="rect">
            <a:avLst/>
          </a:prstGeom>
          <a:noFill/>
          <a:ln w="9525">
            <a:noFill/>
            <a:miter lim="800000"/>
            <a:headEnd/>
            <a:tailEnd/>
          </a:ln>
        </p:spPr>
        <p:txBody>
          <a:bodyPr wrap="square">
            <a:spAutoFit/>
          </a:bodyPr>
          <a:lstStyle/>
          <a:p>
            <a:pPr algn="ctr"/>
            <a:r>
              <a:rPr lang="en-US" sz="3600" b="1" dirty="0" smtClean="0">
                <a:solidFill>
                  <a:srgbClr val="D89F39"/>
                </a:solidFill>
                <a:latin typeface="+mj-lt"/>
              </a:rPr>
              <a:t>Elders Rights &amp; Legal Assistance Goals</a:t>
            </a:r>
            <a:endParaRPr lang="en-US" sz="3600" b="1" dirty="0">
              <a:latin typeface="+mj-lt"/>
            </a:endParaRPr>
          </a:p>
        </p:txBody>
      </p:sp>
      <p:sp>
        <p:nvSpPr>
          <p:cNvPr id="2" name="Content Placeholder 1"/>
          <p:cNvSpPr>
            <a:spLocks noGrp="1"/>
          </p:cNvSpPr>
          <p:nvPr>
            <p:ph sz="half" idx="1"/>
          </p:nvPr>
        </p:nvSpPr>
        <p:spPr>
          <a:xfrm>
            <a:off x="457200" y="2019300"/>
            <a:ext cx="8267700" cy="4159430"/>
          </a:xfrm>
        </p:spPr>
        <p:txBody>
          <a:bodyPr/>
          <a:lstStyle/>
          <a:p>
            <a:r>
              <a:rPr lang="en-US" sz="2400" dirty="0" smtClean="0"/>
              <a:t>Ensure that older adults and people with disabilities have access to protection against abuse, financial exploitation, and neglect, with particular attention focused on resources, access and financial stability. </a:t>
            </a:r>
          </a:p>
          <a:p>
            <a:r>
              <a:rPr lang="en-US" sz="2400" dirty="0" smtClean="0"/>
              <a:t>Ensure adequate and equitable access to legal support, peer support, and advocacy for older adults. </a:t>
            </a:r>
            <a:endParaRPr lang="en-US" sz="2400" dirty="0"/>
          </a:p>
        </p:txBody>
      </p:sp>
      <p:sp>
        <p:nvSpPr>
          <p:cNvPr id="5" name="Slide Number Placeholder 4"/>
          <p:cNvSpPr txBox="1">
            <a:spLocks/>
          </p:cNvSpPr>
          <p:nvPr/>
        </p:nvSpPr>
        <p:spPr>
          <a:xfrm>
            <a:off x="6553200" y="635635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endParaRPr lang="en-US" sz="120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2244365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3"/>
          <p:cNvSpPr txBox="1">
            <a:spLocks noChangeArrowheads="1"/>
          </p:cNvSpPr>
          <p:nvPr/>
        </p:nvSpPr>
        <p:spPr bwMode="auto">
          <a:xfrm>
            <a:off x="152400" y="452438"/>
            <a:ext cx="8712200" cy="646331"/>
          </a:xfrm>
          <a:prstGeom prst="rect">
            <a:avLst/>
          </a:prstGeom>
          <a:noFill/>
          <a:ln w="9525">
            <a:noFill/>
            <a:miter lim="800000"/>
            <a:headEnd/>
            <a:tailEnd/>
          </a:ln>
        </p:spPr>
        <p:txBody>
          <a:bodyPr wrap="square">
            <a:spAutoFit/>
          </a:bodyPr>
          <a:lstStyle/>
          <a:p>
            <a:pPr algn="ctr"/>
            <a:r>
              <a:rPr lang="en-US" sz="3600" b="1" dirty="0" smtClean="0">
                <a:solidFill>
                  <a:srgbClr val="D89F39"/>
                </a:solidFill>
                <a:latin typeface="+mj-lt"/>
              </a:rPr>
              <a:t>Older Native American Goals</a:t>
            </a:r>
            <a:endParaRPr lang="en-US" sz="3600" b="1" dirty="0">
              <a:latin typeface="+mj-lt"/>
            </a:endParaRPr>
          </a:p>
        </p:txBody>
      </p:sp>
      <p:sp>
        <p:nvSpPr>
          <p:cNvPr id="2" name="Content Placeholder 1"/>
          <p:cNvSpPr>
            <a:spLocks noGrp="1"/>
          </p:cNvSpPr>
          <p:nvPr>
            <p:ph sz="half" idx="1"/>
          </p:nvPr>
        </p:nvSpPr>
        <p:spPr>
          <a:xfrm>
            <a:off x="457200" y="2207172"/>
            <a:ext cx="8267700" cy="3918991"/>
          </a:xfrm>
        </p:spPr>
        <p:txBody>
          <a:bodyPr/>
          <a:lstStyle/>
          <a:p>
            <a:r>
              <a:rPr lang="en-US" sz="2400" dirty="0" smtClean="0"/>
              <a:t>Increase accessibility to culturally specific services and support the needs identified by Native American elders. </a:t>
            </a:r>
          </a:p>
          <a:p>
            <a:r>
              <a:rPr lang="en-US" sz="2400" dirty="0" smtClean="0"/>
              <a:t>Enhance services for urban Native American elders by promoting capacity-building in agencies that serve them. </a:t>
            </a:r>
            <a:endParaRPr lang="en-US" sz="2400" dirty="0"/>
          </a:p>
        </p:txBody>
      </p:sp>
      <p:sp>
        <p:nvSpPr>
          <p:cNvPr id="4" name="Slide Number Placeholder 4"/>
          <p:cNvSpPr txBox="1">
            <a:spLocks/>
          </p:cNvSpPr>
          <p:nvPr/>
        </p:nvSpPr>
        <p:spPr>
          <a:xfrm>
            <a:off x="6553200" y="635635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endParaRPr lang="en-US" sz="120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2482280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3"/>
          <p:cNvSpPr txBox="1">
            <a:spLocks noChangeArrowheads="1"/>
          </p:cNvSpPr>
          <p:nvPr/>
        </p:nvSpPr>
        <p:spPr bwMode="auto">
          <a:xfrm>
            <a:off x="152400" y="452438"/>
            <a:ext cx="8712200" cy="646331"/>
          </a:xfrm>
          <a:prstGeom prst="rect">
            <a:avLst/>
          </a:prstGeom>
          <a:noFill/>
          <a:ln w="9525">
            <a:noFill/>
            <a:miter lim="800000"/>
            <a:headEnd/>
            <a:tailEnd/>
          </a:ln>
        </p:spPr>
        <p:txBody>
          <a:bodyPr wrap="square">
            <a:spAutoFit/>
          </a:bodyPr>
          <a:lstStyle/>
          <a:p>
            <a:pPr algn="ctr"/>
            <a:r>
              <a:rPr lang="en-US" sz="3600" b="1" dirty="0" smtClean="0">
                <a:solidFill>
                  <a:srgbClr val="D89F39"/>
                </a:solidFill>
                <a:latin typeface="+mj-lt"/>
              </a:rPr>
              <a:t>Health System Transformation Goals</a:t>
            </a:r>
            <a:endParaRPr lang="en-US" sz="3600" b="1" dirty="0">
              <a:latin typeface="+mj-lt"/>
            </a:endParaRPr>
          </a:p>
        </p:txBody>
      </p:sp>
      <p:sp>
        <p:nvSpPr>
          <p:cNvPr id="2" name="Content Placeholder 1"/>
          <p:cNvSpPr>
            <a:spLocks noGrp="1"/>
          </p:cNvSpPr>
          <p:nvPr>
            <p:ph sz="half" idx="1"/>
          </p:nvPr>
        </p:nvSpPr>
        <p:spPr>
          <a:xfrm>
            <a:off x="457200" y="1815952"/>
            <a:ext cx="8267700" cy="4159430"/>
          </a:xfrm>
        </p:spPr>
        <p:txBody>
          <a:bodyPr/>
          <a:lstStyle/>
          <a:p>
            <a:r>
              <a:rPr lang="en-US" sz="2400" dirty="0" smtClean="0"/>
              <a:t>Improve coordination of care, enhance member engagement in care coordination, improve coordination of transitions across settings, and improve cross-system education related to older adults and adults with disabilities. </a:t>
            </a:r>
            <a:endParaRPr lang="en-US" sz="2400" dirty="0"/>
          </a:p>
        </p:txBody>
      </p:sp>
      <p:sp>
        <p:nvSpPr>
          <p:cNvPr id="5" name="Slide Number Placeholder 4"/>
          <p:cNvSpPr txBox="1">
            <a:spLocks/>
          </p:cNvSpPr>
          <p:nvPr/>
        </p:nvSpPr>
        <p:spPr>
          <a:xfrm>
            <a:off x="6553200" y="635635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endParaRPr lang="en-US" sz="120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3384506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3"/>
          <p:cNvSpPr txBox="1">
            <a:spLocks noChangeArrowheads="1"/>
          </p:cNvSpPr>
          <p:nvPr/>
        </p:nvSpPr>
        <p:spPr bwMode="auto">
          <a:xfrm>
            <a:off x="152400" y="452438"/>
            <a:ext cx="8712200" cy="646331"/>
          </a:xfrm>
          <a:prstGeom prst="rect">
            <a:avLst/>
          </a:prstGeom>
          <a:noFill/>
          <a:ln w="9525">
            <a:noFill/>
            <a:miter lim="800000"/>
            <a:headEnd/>
            <a:tailEnd/>
          </a:ln>
        </p:spPr>
        <p:txBody>
          <a:bodyPr wrap="square">
            <a:spAutoFit/>
          </a:bodyPr>
          <a:lstStyle/>
          <a:p>
            <a:pPr algn="ctr"/>
            <a:r>
              <a:rPr lang="en-US" sz="3600" b="1" dirty="0" smtClean="0">
                <a:solidFill>
                  <a:srgbClr val="D89F39"/>
                </a:solidFill>
                <a:latin typeface="+mj-lt"/>
              </a:rPr>
              <a:t>Older Adult Behavioral Health Goals</a:t>
            </a:r>
          </a:p>
        </p:txBody>
      </p:sp>
      <p:sp>
        <p:nvSpPr>
          <p:cNvPr id="2" name="Content Placeholder 1"/>
          <p:cNvSpPr>
            <a:spLocks noGrp="1"/>
          </p:cNvSpPr>
          <p:nvPr>
            <p:ph sz="half" idx="1"/>
          </p:nvPr>
        </p:nvSpPr>
        <p:spPr>
          <a:xfrm>
            <a:off x="374650" y="2182790"/>
            <a:ext cx="8267700" cy="4525963"/>
          </a:xfrm>
        </p:spPr>
        <p:txBody>
          <a:bodyPr/>
          <a:lstStyle/>
          <a:p>
            <a:r>
              <a:rPr lang="en-US" sz="2400" dirty="0" smtClean="0"/>
              <a:t>People who need services know where to go and feel comfortable seeking out services.</a:t>
            </a:r>
          </a:p>
          <a:p>
            <a:r>
              <a:rPr lang="en-US" sz="2400" dirty="0" smtClean="0"/>
              <a:t>Develop a system that provides services and supports to people with multiple needs who do not fit into one system. </a:t>
            </a:r>
          </a:p>
          <a:p>
            <a:pPr marL="0" indent="0">
              <a:buNone/>
            </a:pPr>
            <a:endParaRPr lang="en-US" b="1" dirty="0" smtClean="0"/>
          </a:p>
        </p:txBody>
      </p:sp>
      <p:sp>
        <p:nvSpPr>
          <p:cNvPr id="4" name="Slide Number Placeholder 4"/>
          <p:cNvSpPr txBox="1">
            <a:spLocks/>
          </p:cNvSpPr>
          <p:nvPr/>
        </p:nvSpPr>
        <p:spPr>
          <a:xfrm>
            <a:off x="6553200" y="635635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542870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3"/>
          <p:cNvSpPr txBox="1">
            <a:spLocks noChangeArrowheads="1"/>
          </p:cNvSpPr>
          <p:nvPr/>
        </p:nvSpPr>
        <p:spPr bwMode="auto">
          <a:xfrm>
            <a:off x="152400" y="452438"/>
            <a:ext cx="8712200" cy="646331"/>
          </a:xfrm>
          <a:prstGeom prst="rect">
            <a:avLst/>
          </a:prstGeom>
          <a:noFill/>
          <a:ln w="9525">
            <a:noFill/>
            <a:miter lim="800000"/>
            <a:headEnd/>
            <a:tailEnd/>
          </a:ln>
        </p:spPr>
        <p:txBody>
          <a:bodyPr wrap="square">
            <a:spAutoFit/>
          </a:bodyPr>
          <a:lstStyle/>
          <a:p>
            <a:pPr algn="ctr"/>
            <a:r>
              <a:rPr lang="en-US" sz="3600" b="1" dirty="0" smtClean="0">
                <a:solidFill>
                  <a:srgbClr val="D89F39"/>
                </a:solidFill>
                <a:latin typeface="+mj-lt"/>
              </a:rPr>
              <a:t>Veterans Goals</a:t>
            </a:r>
            <a:endParaRPr lang="en-US" sz="3600" b="1" dirty="0">
              <a:latin typeface="+mj-lt"/>
            </a:endParaRPr>
          </a:p>
        </p:txBody>
      </p:sp>
      <p:sp>
        <p:nvSpPr>
          <p:cNvPr id="2" name="Content Placeholder 1"/>
          <p:cNvSpPr>
            <a:spLocks noGrp="1"/>
          </p:cNvSpPr>
          <p:nvPr>
            <p:ph sz="half" idx="1"/>
          </p:nvPr>
        </p:nvSpPr>
        <p:spPr>
          <a:xfrm>
            <a:off x="457200" y="1529656"/>
            <a:ext cx="8267700" cy="4525963"/>
          </a:xfrm>
        </p:spPr>
        <p:txBody>
          <a:bodyPr/>
          <a:lstStyle/>
          <a:p>
            <a:r>
              <a:rPr lang="en-US" sz="2400" dirty="0" smtClean="0"/>
              <a:t>Older adults leverage entitlements to benefits through the federal Veterans Administration, as well as state and county resources to meet and maintain their individualized care needs.</a:t>
            </a:r>
          </a:p>
          <a:p>
            <a:endParaRPr lang="en-US" sz="2400" b="1" dirty="0" smtClean="0"/>
          </a:p>
        </p:txBody>
      </p:sp>
      <p:sp>
        <p:nvSpPr>
          <p:cNvPr id="4" name="Slide Number Placeholder 4"/>
          <p:cNvSpPr txBox="1">
            <a:spLocks/>
          </p:cNvSpPr>
          <p:nvPr/>
        </p:nvSpPr>
        <p:spPr>
          <a:xfrm>
            <a:off x="6553200" y="635635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endParaRPr lang="en-US" sz="120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1901396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D89F39"/>
                </a:solidFill>
                <a:latin typeface="+mn-lt"/>
              </a:rPr>
              <a:t>Goals of the Public Hearings </a:t>
            </a:r>
            <a:endParaRPr lang="en-US" sz="3600" b="1" dirty="0">
              <a:solidFill>
                <a:srgbClr val="D89F39"/>
              </a:solidFill>
              <a:latin typeface="+mn-lt"/>
            </a:endParaRPr>
          </a:p>
        </p:txBody>
      </p:sp>
      <p:sp>
        <p:nvSpPr>
          <p:cNvPr id="3" name="Content Placeholder 2"/>
          <p:cNvSpPr>
            <a:spLocks noGrp="1"/>
          </p:cNvSpPr>
          <p:nvPr>
            <p:ph idx="1"/>
          </p:nvPr>
        </p:nvSpPr>
        <p:spPr>
          <a:xfrm>
            <a:off x="457200" y="1219200"/>
            <a:ext cx="8229600" cy="4525963"/>
          </a:xfrm>
        </p:spPr>
        <p:txBody>
          <a:bodyPr>
            <a:noAutofit/>
          </a:bodyPr>
          <a:lstStyle/>
          <a:p>
            <a:r>
              <a:rPr lang="en-US" sz="2400" dirty="0" smtClean="0"/>
              <a:t>To show the public the ADVSD plans from 2017-2020 for Older Americans Act services and programs.</a:t>
            </a:r>
          </a:p>
          <a:p>
            <a:r>
              <a:rPr lang="en-US" sz="2400" dirty="0" smtClean="0"/>
              <a:t>To listen to the public and incorporate public input about what can be improved about the plan, particularly from people who are most impacted by it. </a:t>
            </a:r>
          </a:p>
          <a:p>
            <a:r>
              <a:rPr lang="en-US" sz="2400" dirty="0" smtClean="0"/>
              <a:t>To be transparent about the steps taken to develop the plan and address any concerns about the voices represented in the plan. </a:t>
            </a:r>
          </a:p>
          <a:p>
            <a:r>
              <a:rPr lang="en-US" sz="2400" dirty="0" smtClean="0"/>
              <a:t>To fulfill the State Unit on Aging requirement for a public hearing. </a:t>
            </a:r>
            <a:endParaRPr lang="en-US"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3"/>
          <p:cNvSpPr txBox="1">
            <a:spLocks noChangeArrowheads="1"/>
          </p:cNvSpPr>
          <p:nvPr/>
        </p:nvSpPr>
        <p:spPr bwMode="auto">
          <a:xfrm>
            <a:off x="152400" y="452438"/>
            <a:ext cx="8712200" cy="646331"/>
          </a:xfrm>
          <a:prstGeom prst="rect">
            <a:avLst/>
          </a:prstGeom>
          <a:noFill/>
          <a:ln w="9525">
            <a:noFill/>
            <a:miter lim="800000"/>
            <a:headEnd/>
            <a:tailEnd/>
          </a:ln>
        </p:spPr>
        <p:txBody>
          <a:bodyPr wrap="square">
            <a:spAutoFit/>
          </a:bodyPr>
          <a:lstStyle/>
          <a:p>
            <a:pPr algn="ctr"/>
            <a:r>
              <a:rPr lang="en-US" sz="3600" b="1" dirty="0" smtClean="0">
                <a:solidFill>
                  <a:srgbClr val="D89F39"/>
                </a:solidFill>
                <a:latin typeface="+mj-lt"/>
              </a:rPr>
              <a:t>Share Your Opinion with ADVSD </a:t>
            </a:r>
            <a:endParaRPr lang="en-US" sz="3600" b="1" dirty="0">
              <a:latin typeface="+mj-lt"/>
            </a:endParaRPr>
          </a:p>
        </p:txBody>
      </p:sp>
      <p:sp>
        <p:nvSpPr>
          <p:cNvPr id="2" name="Content Placeholder 1"/>
          <p:cNvSpPr>
            <a:spLocks noGrp="1"/>
          </p:cNvSpPr>
          <p:nvPr>
            <p:ph sz="half" idx="1"/>
          </p:nvPr>
        </p:nvSpPr>
        <p:spPr>
          <a:xfrm>
            <a:off x="457200" y="1098769"/>
            <a:ext cx="8267700" cy="4525963"/>
          </a:xfrm>
        </p:spPr>
        <p:txBody>
          <a:bodyPr/>
          <a:lstStyle/>
          <a:p>
            <a:pPr marL="0" indent="0"/>
            <a:r>
              <a:rPr lang="en-US" dirty="0" smtClean="0"/>
              <a:t>   Public Testimony: Sign-up in back, 2 minutes per person </a:t>
            </a:r>
          </a:p>
          <a:p>
            <a:pPr marL="0" indent="0">
              <a:buNone/>
            </a:pPr>
            <a:endParaRPr lang="en-US" sz="800" dirty="0" smtClean="0"/>
          </a:p>
          <a:p>
            <a:pPr marL="0" indent="0">
              <a:buNone/>
            </a:pPr>
            <a:r>
              <a:rPr lang="en-US" dirty="0" smtClean="0"/>
              <a:t>OR</a:t>
            </a:r>
          </a:p>
          <a:p>
            <a:pPr marL="0" indent="0">
              <a:buNone/>
            </a:pPr>
            <a:endParaRPr lang="en-US" sz="800" dirty="0" smtClean="0"/>
          </a:p>
          <a:p>
            <a:r>
              <a:rPr lang="en-US" dirty="0" smtClean="0"/>
              <a:t>Email: </a:t>
            </a:r>
            <a:r>
              <a:rPr lang="en-US" dirty="0" smtClean="0">
                <a:hlinkClick r:id="rId2"/>
              </a:rPr>
              <a:t>areaplan@multco.us</a:t>
            </a:r>
            <a:r>
              <a:rPr lang="en-US" dirty="0" smtClean="0"/>
              <a:t> </a:t>
            </a:r>
          </a:p>
          <a:p>
            <a:r>
              <a:rPr lang="en-US" dirty="0" smtClean="0"/>
              <a:t>Call: (503)988-3646 </a:t>
            </a:r>
          </a:p>
          <a:p>
            <a:r>
              <a:rPr lang="en-US" dirty="0" smtClean="0"/>
              <a:t>Write: Area Plan; Multnomah County ADVSD 421 SW Oak Street, Suite 510, Portland, Oregon, 97204-1817 </a:t>
            </a:r>
          </a:p>
          <a:p>
            <a:r>
              <a:rPr lang="en-US" dirty="0" smtClean="0"/>
              <a:t>Deadline: September 13, 2016</a:t>
            </a:r>
          </a:p>
          <a:p>
            <a:pPr lvl="1"/>
            <a:r>
              <a:rPr lang="en-US" i="1" dirty="0" smtClean="0"/>
              <a:t>Updated annually</a:t>
            </a:r>
          </a:p>
        </p:txBody>
      </p:sp>
      <p:sp>
        <p:nvSpPr>
          <p:cNvPr id="4" name="Slide Number Placeholder 4"/>
          <p:cNvSpPr txBox="1">
            <a:spLocks/>
          </p:cNvSpPr>
          <p:nvPr/>
        </p:nvSpPr>
        <p:spPr>
          <a:xfrm>
            <a:off x="6553200" y="635635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331114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D89F39"/>
                </a:solidFill>
              </a:rPr>
              <a:t>Area Agency on Aging </a:t>
            </a:r>
            <a:br>
              <a:rPr lang="en-US" b="1" dirty="0" smtClean="0">
                <a:solidFill>
                  <a:srgbClr val="D89F39"/>
                </a:solidFill>
              </a:rPr>
            </a:br>
            <a:r>
              <a:rPr lang="en-US" b="1" dirty="0" smtClean="0">
                <a:solidFill>
                  <a:srgbClr val="D89F39"/>
                </a:solidFill>
              </a:rPr>
              <a:t>Core Services</a:t>
            </a:r>
            <a:endParaRPr lang="en-US" b="1" dirty="0">
              <a:solidFill>
                <a:srgbClr val="D89F39"/>
              </a:solidFill>
            </a:endParaRPr>
          </a:p>
        </p:txBody>
      </p:sp>
      <p:sp>
        <p:nvSpPr>
          <p:cNvPr id="3" name="Subtitle 2"/>
          <p:cNvSpPr>
            <a:spLocks noGrp="1"/>
          </p:cNvSpPr>
          <p:nvPr>
            <p:ph sz="half" idx="1"/>
          </p:nvPr>
        </p:nvSpPr>
        <p:spPr>
          <a:xfrm>
            <a:off x="457200" y="1600200"/>
            <a:ext cx="4114800" cy="4525963"/>
          </a:xfrm>
        </p:spPr>
        <p:txBody>
          <a:bodyPr>
            <a:normAutofit/>
          </a:bodyPr>
          <a:lstStyle/>
          <a:p>
            <a:r>
              <a:rPr lang="en-US" sz="2400" dirty="0" smtClean="0"/>
              <a:t>Information &amp; Assistance (ADRC)</a:t>
            </a:r>
          </a:p>
          <a:p>
            <a:r>
              <a:rPr lang="en-US" sz="2400" dirty="0" smtClean="0"/>
              <a:t>Access to Public Benefits (SNAP, Medicaid)</a:t>
            </a:r>
          </a:p>
          <a:p>
            <a:r>
              <a:rPr lang="en-US" sz="2400" dirty="0" smtClean="0"/>
              <a:t>Medicare Counseling</a:t>
            </a:r>
          </a:p>
          <a:p>
            <a:r>
              <a:rPr lang="en-US" sz="2400" dirty="0" smtClean="0"/>
              <a:t>Case Management &amp; Options Counseling</a:t>
            </a:r>
          </a:p>
          <a:p>
            <a:r>
              <a:rPr lang="en-US" sz="2400" dirty="0" smtClean="0"/>
              <a:t>Transportation &amp; Coordination</a:t>
            </a:r>
            <a:endParaRPr lang="en-US" sz="2400" dirty="0"/>
          </a:p>
        </p:txBody>
      </p:sp>
      <p:sp>
        <p:nvSpPr>
          <p:cNvPr id="4" name="Content Placeholder 3"/>
          <p:cNvSpPr>
            <a:spLocks noGrp="1"/>
          </p:cNvSpPr>
          <p:nvPr>
            <p:ph sz="half" idx="2"/>
          </p:nvPr>
        </p:nvSpPr>
        <p:spPr>
          <a:xfrm>
            <a:off x="4648200" y="1600200"/>
            <a:ext cx="4114800" cy="4525963"/>
          </a:xfrm>
        </p:spPr>
        <p:txBody>
          <a:bodyPr>
            <a:normAutofit/>
          </a:bodyPr>
          <a:lstStyle/>
          <a:p>
            <a:r>
              <a:rPr lang="en-US" sz="2400" dirty="0" smtClean="0"/>
              <a:t>Nutrition Services (congregate &amp; home-delivered meals</a:t>
            </a:r>
          </a:p>
          <a:p>
            <a:r>
              <a:rPr lang="en-US" sz="2400" dirty="0" smtClean="0"/>
              <a:t>Health Promotion &amp; Disease Prevention</a:t>
            </a:r>
          </a:p>
          <a:p>
            <a:r>
              <a:rPr lang="en-US" sz="2400" dirty="0" smtClean="0"/>
              <a:t>Family Caregiver Support</a:t>
            </a:r>
          </a:p>
          <a:p>
            <a:r>
              <a:rPr lang="en-US" sz="2400" dirty="0" smtClean="0"/>
              <a:t>Legal Services</a:t>
            </a:r>
          </a:p>
          <a:p>
            <a:r>
              <a:rPr lang="en-US" sz="2400" dirty="0" smtClean="0"/>
              <a:t>Elder Abuse Prevention</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2165733" y="2306500"/>
            <a:ext cx="4865687" cy="1144587"/>
          </a:xfrm>
          <a:prstGeom prst="rect">
            <a:avLst/>
          </a:prstGeom>
        </p:spPr>
        <p:txBody>
          <a:bodyPr/>
          <a:lstStyle/>
          <a:p>
            <a:r>
              <a:rPr lang="en-US" dirty="0" smtClean="0"/>
              <a:t>Questions? </a:t>
            </a:r>
            <a:endParaRPr lang="en-US" dirty="0"/>
          </a:p>
        </p:txBody>
      </p:sp>
      <p:sp>
        <p:nvSpPr>
          <p:cNvPr id="7" name="Rectangle 6"/>
          <p:cNvSpPr/>
          <p:nvPr/>
        </p:nvSpPr>
        <p:spPr>
          <a:xfrm>
            <a:off x="4020207" y="5792670"/>
            <a:ext cx="5123793" cy="369332"/>
          </a:xfrm>
          <a:prstGeom prst="rect">
            <a:avLst/>
          </a:prstGeom>
        </p:spPr>
        <p:txBody>
          <a:bodyPr wrap="square">
            <a:spAutoFit/>
          </a:bodyPr>
          <a:lstStyle/>
          <a:p>
            <a:pPr eaLnBrk="1" fontAlgn="auto" hangingPunct="1">
              <a:spcAft>
                <a:spcPts val="0"/>
              </a:spcAft>
              <a:defRPr/>
            </a:pPr>
            <a:r>
              <a:rPr lang="en-US" dirty="0" smtClean="0">
                <a:ea typeface="Helvetica Neue"/>
              </a:rPr>
              <a:t>Aging, Disability, &amp; Veterans Services </a:t>
            </a:r>
            <a:r>
              <a:rPr lang="en-US" dirty="0" smtClean="0">
                <a:ea typeface="Helvetica Neue"/>
              </a:rPr>
              <a:t>Division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bwMode="auto">
          <a:xfrm>
            <a:off x="236483" y="274638"/>
            <a:ext cx="8671033"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smtClean="0">
                <a:solidFill>
                  <a:srgbClr val="D89F39"/>
                </a:solidFill>
                <a:cs typeface="Arial" pitchFamily="34" charset="0"/>
              </a:rPr>
              <a:t>Other Programs and Services </a:t>
            </a:r>
            <a:endParaRPr lang="en-US" sz="4000" b="1" dirty="0" smtClean="0">
              <a:solidFill>
                <a:srgbClr val="346094"/>
              </a:solidFill>
              <a:cs typeface="Arial" pitchFamily="34" charset="0"/>
            </a:endParaRPr>
          </a:p>
        </p:txBody>
      </p:sp>
      <p:sp>
        <p:nvSpPr>
          <p:cNvPr id="2" name="TextBox 1"/>
          <p:cNvSpPr txBox="1"/>
          <p:nvPr/>
        </p:nvSpPr>
        <p:spPr>
          <a:xfrm>
            <a:off x="628650" y="1257300"/>
            <a:ext cx="779145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Long Term Services &amp; Supports Case Management and Eligibility Determination</a:t>
            </a:r>
          </a:p>
          <a:p>
            <a:endParaRPr lang="en-US" sz="2400" dirty="0" smtClean="0"/>
          </a:p>
          <a:p>
            <a:pPr marL="285750" indent="-285750">
              <a:buFont typeface="Arial" panose="020B0604020202020204" pitchFamily="34" charset="0"/>
              <a:buChar char="•"/>
            </a:pPr>
            <a:r>
              <a:rPr lang="en-US" sz="2400" dirty="0" smtClean="0"/>
              <a:t>Adult Protective Services</a:t>
            </a:r>
          </a:p>
          <a:p>
            <a:endParaRPr lang="en-US" sz="2400" dirty="0" smtClean="0"/>
          </a:p>
          <a:p>
            <a:pPr marL="285750" indent="-285750">
              <a:buFont typeface="Arial" panose="020B0604020202020204" pitchFamily="34" charset="0"/>
              <a:buChar char="•"/>
            </a:pPr>
            <a:r>
              <a:rPr lang="en-US" sz="2400" dirty="0" smtClean="0"/>
              <a:t>Adult Care Home Program</a:t>
            </a:r>
          </a:p>
          <a:p>
            <a:endParaRPr lang="en-US" sz="2400" dirty="0" smtClean="0"/>
          </a:p>
          <a:p>
            <a:pPr marL="285750" indent="-285750">
              <a:buFont typeface="Arial" panose="020B0604020202020204" pitchFamily="34" charset="0"/>
              <a:buChar char="•"/>
            </a:pPr>
            <a:r>
              <a:rPr lang="en-US" sz="2400" dirty="0" smtClean="0"/>
              <a:t>Public Guardian &amp; Conservator </a:t>
            </a:r>
            <a:endParaRPr lang="en-US" sz="2400" dirty="0"/>
          </a:p>
        </p:txBody>
      </p:sp>
      <p:sp>
        <p:nvSpPr>
          <p:cNvPr id="5" name="Slide Number Placeholder 4"/>
          <p:cNvSpPr>
            <a:spLocks noGrp="1"/>
          </p:cNvSpPr>
          <p:nvPr>
            <p:ph type="sldNum" sz="quarter" idx="12"/>
          </p:nvPr>
        </p:nvSpPr>
        <p:spPr>
          <a:xfrm>
            <a:off x="6553200" y="6356350"/>
            <a:ext cx="2133600" cy="365125"/>
          </a:xfrm>
        </p:spPr>
        <p:txBody>
          <a:bodyPr/>
          <a:lstStyle/>
          <a:p>
            <a:fld id="{AF41EDFB-56D5-47BA-A55C-8B75767F2FF3}"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D89F39"/>
                </a:solidFill>
              </a:rPr>
              <a:t>Serving the County</a:t>
            </a:r>
            <a:endParaRPr lang="en-US" b="1" dirty="0">
              <a:solidFill>
                <a:srgbClr val="D89F39"/>
              </a:solidFill>
            </a:endParaRPr>
          </a:p>
        </p:txBody>
      </p:sp>
      <p:sp>
        <p:nvSpPr>
          <p:cNvPr id="3" name="Content Placeholder 2"/>
          <p:cNvSpPr>
            <a:spLocks noGrp="1"/>
          </p:cNvSpPr>
          <p:nvPr>
            <p:ph sz="half" idx="1"/>
          </p:nvPr>
        </p:nvSpPr>
        <p:spPr/>
        <p:txBody>
          <a:bodyPr>
            <a:normAutofit fontScale="85000" lnSpcReduction="10000"/>
          </a:bodyPr>
          <a:lstStyle/>
          <a:p>
            <a:r>
              <a:rPr lang="en-US" dirty="0" smtClean="0"/>
              <a:t>N/NE– Hollywood Senior Center (Urban League)</a:t>
            </a:r>
          </a:p>
          <a:p>
            <a:r>
              <a:rPr lang="en-US" dirty="0" smtClean="0"/>
              <a:t>East– YWCA/Impact NW</a:t>
            </a:r>
          </a:p>
          <a:p>
            <a:r>
              <a:rPr lang="en-US" dirty="0" smtClean="0"/>
              <a:t>Mid – IRCO</a:t>
            </a:r>
          </a:p>
          <a:p>
            <a:r>
              <a:rPr lang="en-US" dirty="0" smtClean="0"/>
              <a:t>Southeast– Impact NW</a:t>
            </a:r>
          </a:p>
          <a:p>
            <a:r>
              <a:rPr lang="en-US" dirty="0" smtClean="0"/>
              <a:t>West – Neighborhood House (Elm Court &amp; Friendly House)</a:t>
            </a:r>
          </a:p>
          <a:p>
            <a:endParaRPr lang="en-US" dirty="0" smtClean="0"/>
          </a:p>
          <a:p>
            <a:r>
              <a:rPr lang="en-US" dirty="0" smtClean="0"/>
              <a:t>Five Regional Branch Offices (W, N/NE, SE, Mid, E) </a:t>
            </a:r>
          </a:p>
          <a:p>
            <a:endParaRPr lang="en-US" dirty="0" smtClean="0"/>
          </a:p>
        </p:txBody>
      </p:sp>
      <p:sp>
        <p:nvSpPr>
          <p:cNvPr id="4" name="Content Placeholder 3"/>
          <p:cNvSpPr>
            <a:spLocks noGrp="1"/>
          </p:cNvSpPr>
          <p:nvPr>
            <p:ph sz="half" idx="2"/>
          </p:nvPr>
        </p:nvSpPr>
        <p:spPr/>
        <p:txBody>
          <a:bodyPr>
            <a:normAutofit fontScale="85000" lnSpcReduction="10000"/>
          </a:bodyPr>
          <a:lstStyle/>
          <a:p>
            <a:r>
              <a:rPr lang="en-US" dirty="0" smtClean="0"/>
              <a:t>Urban League of Portland (NE Multicultural SC)</a:t>
            </a:r>
          </a:p>
          <a:p>
            <a:r>
              <a:rPr lang="en-US" dirty="0" smtClean="0"/>
              <a:t>African American Health Coalition (Charles Jordan &amp; </a:t>
            </a:r>
            <a:r>
              <a:rPr lang="en-US" dirty="0" err="1" smtClean="0"/>
              <a:t>Dishman</a:t>
            </a:r>
            <a:r>
              <a:rPr lang="en-US" dirty="0" smtClean="0"/>
              <a:t>)</a:t>
            </a:r>
          </a:p>
          <a:p>
            <a:r>
              <a:rPr lang="en-US" dirty="0" smtClean="0"/>
              <a:t>Asian Health &amp; Service Center</a:t>
            </a:r>
          </a:p>
          <a:p>
            <a:r>
              <a:rPr lang="en-US" dirty="0" smtClean="0"/>
              <a:t>El </a:t>
            </a:r>
            <a:r>
              <a:rPr lang="en-US" dirty="0" err="1" smtClean="0"/>
              <a:t>Programa</a:t>
            </a:r>
            <a:r>
              <a:rPr lang="en-US" dirty="0" smtClean="0"/>
              <a:t> Hispano </a:t>
            </a:r>
            <a:r>
              <a:rPr lang="en-US" dirty="0" err="1" smtClean="0"/>
              <a:t>Católico</a:t>
            </a:r>
            <a:r>
              <a:rPr lang="en-US" dirty="0" smtClean="0"/>
              <a:t> </a:t>
            </a:r>
          </a:p>
          <a:p>
            <a:r>
              <a:rPr lang="en-US" dirty="0" smtClean="0"/>
              <a:t>NAYA Family Center</a:t>
            </a:r>
          </a:p>
          <a:p>
            <a:r>
              <a:rPr lang="en-US" dirty="0" smtClean="0"/>
              <a:t>SAGE Metro Portland/Friendly House</a:t>
            </a:r>
          </a:p>
          <a:p>
            <a:endParaRPr lang="en-US"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print"/>
          <a:srcRect t="4167" r="3958"/>
          <a:stretch>
            <a:fillRect/>
          </a:stretch>
        </p:blipFill>
        <p:spPr bwMode="auto">
          <a:xfrm flipV="1">
            <a:off x="1524000" y="762000"/>
            <a:ext cx="7267903" cy="5510828"/>
          </a:xfrm>
          <a:prstGeom prst="rect">
            <a:avLst/>
          </a:prstGeom>
          <a:noFill/>
          <a:ln w="9525">
            <a:solidFill>
              <a:schemeClr val="accent1"/>
            </a:solidFill>
            <a:miter lim="800000"/>
            <a:headEnd/>
            <a:tailEnd/>
          </a:ln>
        </p:spPr>
      </p:pic>
      <p:grpSp>
        <p:nvGrpSpPr>
          <p:cNvPr id="2" name="Group 14"/>
          <p:cNvGrpSpPr/>
          <p:nvPr/>
        </p:nvGrpSpPr>
        <p:grpSpPr>
          <a:xfrm>
            <a:off x="0" y="2173069"/>
            <a:ext cx="1524000" cy="2638425"/>
            <a:chOff x="0" y="1371600"/>
            <a:chExt cx="1524000" cy="2638425"/>
          </a:xfrm>
        </p:grpSpPr>
        <p:grpSp>
          <p:nvGrpSpPr>
            <p:cNvPr id="3" name="Group 14"/>
            <p:cNvGrpSpPr/>
            <p:nvPr/>
          </p:nvGrpSpPr>
          <p:grpSpPr>
            <a:xfrm>
              <a:off x="0" y="1371600"/>
              <a:ext cx="1524000" cy="923330"/>
              <a:chOff x="0" y="1371600"/>
              <a:chExt cx="1524000" cy="923330"/>
            </a:xfrm>
          </p:grpSpPr>
          <p:pic>
            <p:nvPicPr>
              <p:cNvPr id="26" name="Picture 2"/>
              <p:cNvPicPr>
                <a:picLocks noChangeAspect="1" noChangeArrowheads="1"/>
              </p:cNvPicPr>
              <p:nvPr/>
            </p:nvPicPr>
            <p:blipFill>
              <a:blip r:embed="rId4" cstate="print"/>
              <a:srcRect/>
              <a:stretch>
                <a:fillRect/>
              </a:stretch>
            </p:blipFill>
            <p:spPr bwMode="auto">
              <a:xfrm>
                <a:off x="0" y="1371600"/>
                <a:ext cx="609600" cy="542925"/>
              </a:xfrm>
              <a:prstGeom prst="rect">
                <a:avLst/>
              </a:prstGeom>
              <a:noFill/>
              <a:ln w="9525">
                <a:noFill/>
                <a:miter lim="800000"/>
                <a:headEnd/>
                <a:tailEnd/>
              </a:ln>
            </p:spPr>
          </p:pic>
          <p:sp>
            <p:nvSpPr>
              <p:cNvPr id="27" name="TextBox 26"/>
              <p:cNvSpPr txBox="1"/>
              <p:nvPr/>
            </p:nvSpPr>
            <p:spPr>
              <a:xfrm>
                <a:off x="76200" y="1371600"/>
                <a:ext cx="1447800" cy="923330"/>
              </a:xfrm>
              <a:prstGeom prst="rect">
                <a:avLst/>
              </a:prstGeom>
              <a:noFill/>
            </p:spPr>
            <p:txBody>
              <a:bodyPr wrap="square" rtlCol="0">
                <a:spAutoFit/>
              </a:bodyPr>
              <a:lstStyle/>
              <a:p>
                <a:pPr algn="r"/>
                <a:r>
                  <a:rPr lang="en-US" dirty="0" smtClean="0"/>
                  <a:t>Culturally-specific meal sites</a:t>
                </a:r>
                <a:endParaRPr lang="en-US" dirty="0"/>
              </a:p>
            </p:txBody>
          </p:sp>
        </p:grpSp>
        <p:grpSp>
          <p:nvGrpSpPr>
            <p:cNvPr id="5" name="Group 15"/>
            <p:cNvGrpSpPr/>
            <p:nvPr/>
          </p:nvGrpSpPr>
          <p:grpSpPr>
            <a:xfrm>
              <a:off x="76200" y="2438400"/>
              <a:ext cx="1447800" cy="923330"/>
              <a:chOff x="76200" y="2438400"/>
              <a:chExt cx="1447800" cy="923330"/>
            </a:xfrm>
          </p:grpSpPr>
          <p:pic>
            <p:nvPicPr>
              <p:cNvPr id="24" name="Picture 3"/>
              <p:cNvPicPr>
                <a:picLocks noChangeAspect="1" noChangeArrowheads="1"/>
              </p:cNvPicPr>
              <p:nvPr/>
            </p:nvPicPr>
            <p:blipFill>
              <a:blip r:embed="rId5" cstate="print"/>
              <a:srcRect/>
              <a:stretch>
                <a:fillRect/>
              </a:stretch>
            </p:blipFill>
            <p:spPr bwMode="auto">
              <a:xfrm>
                <a:off x="304800" y="2438400"/>
                <a:ext cx="438150" cy="447675"/>
              </a:xfrm>
              <a:prstGeom prst="rect">
                <a:avLst/>
              </a:prstGeom>
              <a:noFill/>
              <a:ln w="9525">
                <a:noFill/>
                <a:miter lim="800000"/>
                <a:headEnd/>
                <a:tailEnd/>
              </a:ln>
            </p:spPr>
          </p:pic>
          <p:sp>
            <p:nvSpPr>
              <p:cNvPr id="25" name="TextBox 24"/>
              <p:cNvSpPr txBox="1"/>
              <p:nvPr/>
            </p:nvSpPr>
            <p:spPr>
              <a:xfrm>
                <a:off x="76200" y="2438400"/>
                <a:ext cx="1447800" cy="923330"/>
              </a:xfrm>
              <a:prstGeom prst="rect">
                <a:avLst/>
              </a:prstGeom>
              <a:noFill/>
            </p:spPr>
            <p:txBody>
              <a:bodyPr wrap="square" rtlCol="0">
                <a:spAutoFit/>
              </a:bodyPr>
              <a:lstStyle/>
              <a:p>
                <a:pPr algn="r"/>
                <a:r>
                  <a:rPr lang="en-US" dirty="0" smtClean="0"/>
                  <a:t>District Center-based meal sites</a:t>
                </a:r>
                <a:endParaRPr lang="en-US" dirty="0"/>
              </a:p>
            </p:txBody>
          </p:sp>
        </p:grpSp>
        <p:grpSp>
          <p:nvGrpSpPr>
            <p:cNvPr id="6" name="Group 17"/>
            <p:cNvGrpSpPr/>
            <p:nvPr/>
          </p:nvGrpSpPr>
          <p:grpSpPr>
            <a:xfrm>
              <a:off x="76200" y="3581400"/>
              <a:ext cx="1447800" cy="428625"/>
              <a:chOff x="76200" y="3581400"/>
              <a:chExt cx="1447800" cy="428625"/>
            </a:xfrm>
          </p:grpSpPr>
          <p:pic>
            <p:nvPicPr>
              <p:cNvPr id="22" name="Picture 4"/>
              <p:cNvPicPr>
                <a:picLocks noChangeAspect="1" noChangeArrowheads="1"/>
              </p:cNvPicPr>
              <p:nvPr/>
            </p:nvPicPr>
            <p:blipFill>
              <a:blip r:embed="rId6" cstate="print"/>
              <a:srcRect/>
              <a:stretch>
                <a:fillRect/>
              </a:stretch>
            </p:blipFill>
            <p:spPr bwMode="auto">
              <a:xfrm>
                <a:off x="381000" y="3581400"/>
                <a:ext cx="438150" cy="428625"/>
              </a:xfrm>
              <a:prstGeom prst="rect">
                <a:avLst/>
              </a:prstGeom>
              <a:noFill/>
              <a:ln w="9525">
                <a:noFill/>
                <a:miter lim="800000"/>
                <a:headEnd/>
                <a:tailEnd/>
              </a:ln>
            </p:spPr>
          </p:pic>
          <p:sp>
            <p:nvSpPr>
              <p:cNvPr id="23" name="TextBox 22"/>
              <p:cNvSpPr txBox="1"/>
              <p:nvPr/>
            </p:nvSpPr>
            <p:spPr>
              <a:xfrm>
                <a:off x="76200" y="3581400"/>
                <a:ext cx="1447800" cy="369332"/>
              </a:xfrm>
              <a:prstGeom prst="rect">
                <a:avLst/>
              </a:prstGeom>
              <a:noFill/>
            </p:spPr>
            <p:txBody>
              <a:bodyPr wrap="square" rtlCol="0">
                <a:spAutoFit/>
              </a:bodyPr>
              <a:lstStyle/>
              <a:p>
                <a:pPr algn="r"/>
                <a:r>
                  <a:rPr lang="en-US" dirty="0" smtClean="0"/>
                  <a:t>MOWP</a:t>
                </a:r>
                <a:endParaRPr lang="en-US" dirty="0"/>
              </a:p>
            </p:txBody>
          </p:sp>
        </p:grpSp>
      </p:grpSp>
      <p:sp>
        <p:nvSpPr>
          <p:cNvPr id="30" name="Title 1"/>
          <p:cNvSpPr>
            <a:spLocks noGrp="1"/>
          </p:cNvSpPr>
          <p:nvPr>
            <p:ph type="title"/>
          </p:nvPr>
        </p:nvSpPr>
        <p:spPr>
          <a:xfrm>
            <a:off x="1398495" y="122238"/>
            <a:ext cx="6324600" cy="639762"/>
          </a:xfrm>
        </p:spPr>
        <p:txBody>
          <a:bodyPr>
            <a:noAutofit/>
          </a:bodyPr>
          <a:lstStyle/>
          <a:p>
            <a:r>
              <a:rPr lang="en-US" sz="4000" b="1" dirty="0" smtClean="0">
                <a:solidFill>
                  <a:srgbClr val="D89F39"/>
                </a:solidFill>
              </a:rPr>
              <a:t>Senior Nutrition Sites</a:t>
            </a:r>
            <a:endParaRPr lang="en-US" sz="4000" b="1" dirty="0">
              <a:solidFill>
                <a:srgbClr val="D89F39"/>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xmlns="" val="503900629"/>
              </p:ext>
            </p:extLst>
          </p:nvPr>
        </p:nvGraphicFramePr>
        <p:xfrm>
          <a:off x="457200" y="1238250"/>
          <a:ext cx="8229600" cy="4719320"/>
        </p:xfrm>
        <a:graphic>
          <a:graphicData uri="http://schemas.openxmlformats.org/drawingml/2006/table">
            <a:tbl>
              <a:tblPr firstRow="1" bandRow="1">
                <a:tableStyleId>{9D7B26C5-4107-4FEC-AEDC-1716B250A1EF}</a:tableStyleId>
              </a:tblPr>
              <a:tblGrid>
                <a:gridCol w="2743200"/>
                <a:gridCol w="2743200"/>
                <a:gridCol w="2743200"/>
              </a:tblGrid>
              <a:tr h="370840">
                <a:tc>
                  <a:txBody>
                    <a:bodyPr/>
                    <a:lstStyle/>
                    <a:p>
                      <a:r>
                        <a:rPr lang="en-US" dirty="0" smtClean="0"/>
                        <a:t>Group</a:t>
                      </a:r>
                      <a:endParaRPr lang="en-US" dirty="0"/>
                    </a:p>
                  </a:txBody>
                  <a:tcPr/>
                </a:tc>
                <a:tc>
                  <a:txBody>
                    <a:bodyPr/>
                    <a:lstStyle/>
                    <a:p>
                      <a:r>
                        <a:rPr lang="en-US" dirty="0" smtClean="0"/>
                        <a:t>Population</a:t>
                      </a:r>
                      <a:r>
                        <a:rPr lang="en-US" baseline="0" dirty="0" smtClean="0"/>
                        <a:t> </a:t>
                      </a:r>
                      <a:endParaRPr lang="en-US" dirty="0"/>
                    </a:p>
                  </a:txBody>
                  <a:tcPr/>
                </a:tc>
                <a:tc>
                  <a:txBody>
                    <a:bodyPr/>
                    <a:lstStyle/>
                    <a:p>
                      <a:r>
                        <a:rPr lang="en-US" dirty="0" smtClean="0"/>
                        <a:t>Population % </a:t>
                      </a:r>
                      <a:endParaRPr lang="en-US" dirty="0"/>
                    </a:p>
                  </a:txBody>
                  <a:tcPr/>
                </a:tc>
              </a:tr>
              <a:tr h="370840">
                <a:tc>
                  <a:txBody>
                    <a:bodyPr/>
                    <a:lstStyle/>
                    <a:p>
                      <a:r>
                        <a:rPr lang="en-US" dirty="0" smtClean="0"/>
                        <a:t>Total</a:t>
                      </a:r>
                      <a:endParaRPr lang="en-US" dirty="0"/>
                    </a:p>
                  </a:txBody>
                  <a:tcPr/>
                </a:tc>
                <a:tc>
                  <a:txBody>
                    <a:bodyPr/>
                    <a:lstStyle/>
                    <a:p>
                      <a:r>
                        <a:rPr lang="en-US" dirty="0" smtClean="0"/>
                        <a:t>140, 097</a:t>
                      </a:r>
                      <a:endParaRPr lang="en-US" dirty="0"/>
                    </a:p>
                  </a:txBody>
                  <a:tcPr/>
                </a:tc>
                <a:tc>
                  <a:txBody>
                    <a:bodyPr/>
                    <a:lstStyle/>
                    <a:p>
                      <a:r>
                        <a:rPr lang="en-US" dirty="0" smtClean="0"/>
                        <a:t>100% </a:t>
                      </a:r>
                      <a:endParaRPr lang="en-US" dirty="0"/>
                    </a:p>
                  </a:txBody>
                  <a:tcPr/>
                </a:tc>
              </a:tr>
              <a:tr h="370840">
                <a:tc>
                  <a:txBody>
                    <a:bodyPr/>
                    <a:lstStyle/>
                    <a:p>
                      <a:r>
                        <a:rPr lang="en-US" dirty="0" smtClean="0"/>
                        <a:t>Below 185% FPL</a:t>
                      </a:r>
                      <a:endParaRPr lang="en-US" dirty="0"/>
                    </a:p>
                  </a:txBody>
                  <a:tcPr/>
                </a:tc>
                <a:tc>
                  <a:txBody>
                    <a:bodyPr/>
                    <a:lstStyle/>
                    <a:p>
                      <a:r>
                        <a:rPr lang="en-US" dirty="0" smtClean="0"/>
                        <a:t>59, 435</a:t>
                      </a:r>
                      <a:endParaRPr lang="en-US" dirty="0"/>
                    </a:p>
                  </a:txBody>
                  <a:tcPr/>
                </a:tc>
                <a:tc>
                  <a:txBody>
                    <a:bodyPr/>
                    <a:lstStyle/>
                    <a:p>
                      <a:r>
                        <a:rPr lang="en-US" dirty="0" smtClean="0"/>
                        <a:t>7.6% </a:t>
                      </a:r>
                      <a:endParaRPr lang="en-US" dirty="0"/>
                    </a:p>
                  </a:txBody>
                  <a:tcPr/>
                </a:tc>
              </a:tr>
              <a:tr h="370840">
                <a:tc>
                  <a:txBody>
                    <a:bodyPr/>
                    <a:lstStyle/>
                    <a:p>
                      <a:r>
                        <a:rPr lang="en-US" dirty="0" smtClean="0"/>
                        <a:t>Minority</a:t>
                      </a:r>
                      <a:endParaRPr lang="en-US" dirty="0"/>
                    </a:p>
                  </a:txBody>
                  <a:tcPr/>
                </a:tc>
                <a:tc>
                  <a:txBody>
                    <a:bodyPr/>
                    <a:lstStyle/>
                    <a:p>
                      <a:r>
                        <a:rPr lang="en-US" dirty="0" smtClean="0"/>
                        <a:t>23, 676</a:t>
                      </a:r>
                      <a:endParaRPr lang="en-US" dirty="0"/>
                    </a:p>
                  </a:txBody>
                  <a:tcPr/>
                </a:tc>
                <a:tc>
                  <a:txBody>
                    <a:bodyPr/>
                    <a:lstStyle/>
                    <a:p>
                      <a:r>
                        <a:rPr lang="en-US" dirty="0" smtClean="0"/>
                        <a:t>16.9% </a:t>
                      </a:r>
                      <a:endParaRPr lang="en-US" dirty="0"/>
                    </a:p>
                  </a:txBody>
                  <a:tcPr/>
                </a:tc>
              </a:tr>
              <a:tr h="370840">
                <a:tc>
                  <a:txBody>
                    <a:bodyPr/>
                    <a:lstStyle/>
                    <a:p>
                      <a:r>
                        <a:rPr lang="en-US" dirty="0" smtClean="0"/>
                        <a:t>Person</a:t>
                      </a:r>
                      <a:r>
                        <a:rPr lang="en-US" baseline="0" dirty="0" smtClean="0"/>
                        <a:t> with Disability</a:t>
                      </a:r>
                      <a:endParaRPr lang="en-US" dirty="0"/>
                    </a:p>
                  </a:txBody>
                  <a:tcPr/>
                </a:tc>
                <a:tc>
                  <a:txBody>
                    <a:bodyPr/>
                    <a:lstStyle/>
                    <a:p>
                      <a:r>
                        <a:rPr lang="en-US" dirty="0" smtClean="0"/>
                        <a:t>39, 409</a:t>
                      </a:r>
                      <a:endParaRPr lang="en-US" dirty="0"/>
                    </a:p>
                  </a:txBody>
                  <a:tcPr/>
                </a:tc>
                <a:tc>
                  <a:txBody>
                    <a:bodyPr/>
                    <a:lstStyle/>
                    <a:p>
                      <a:r>
                        <a:rPr lang="en-US" dirty="0" smtClean="0"/>
                        <a:t>28.1%</a:t>
                      </a:r>
                      <a:endParaRPr lang="en-US" dirty="0"/>
                    </a:p>
                  </a:txBody>
                  <a:tcPr/>
                </a:tc>
              </a:tr>
              <a:tr h="370840">
                <a:tc>
                  <a:txBody>
                    <a:bodyPr/>
                    <a:lstStyle/>
                    <a:p>
                      <a:r>
                        <a:rPr lang="en-US" dirty="0" smtClean="0"/>
                        <a:t>Limited English</a:t>
                      </a:r>
                      <a:r>
                        <a:rPr lang="en-US" baseline="0" dirty="0" smtClean="0"/>
                        <a:t> Prof.</a:t>
                      </a:r>
                      <a:endParaRPr lang="en-US" dirty="0"/>
                    </a:p>
                  </a:txBody>
                  <a:tcPr/>
                </a:tc>
                <a:tc>
                  <a:txBody>
                    <a:bodyPr/>
                    <a:lstStyle/>
                    <a:p>
                      <a:r>
                        <a:rPr lang="en-US" dirty="0" smtClean="0"/>
                        <a:t>12, 048</a:t>
                      </a:r>
                      <a:endParaRPr lang="en-US" dirty="0"/>
                    </a:p>
                  </a:txBody>
                  <a:tcPr/>
                </a:tc>
                <a:tc>
                  <a:txBody>
                    <a:bodyPr/>
                    <a:lstStyle/>
                    <a:p>
                      <a:r>
                        <a:rPr lang="en-US" dirty="0" smtClean="0"/>
                        <a:t>8.6% </a:t>
                      </a:r>
                      <a:endParaRPr lang="en-US" dirty="0"/>
                    </a:p>
                  </a:txBody>
                  <a:tcPr/>
                </a:tc>
              </a:tr>
              <a:tr h="370840">
                <a:tc>
                  <a:txBody>
                    <a:bodyPr/>
                    <a:lstStyle/>
                    <a:p>
                      <a:r>
                        <a:rPr lang="en-US" dirty="0" smtClean="0"/>
                        <a:t>American Indian or Alaska Native</a:t>
                      </a:r>
                      <a:endParaRPr lang="en-US" dirty="0"/>
                    </a:p>
                  </a:txBody>
                  <a:tcPr/>
                </a:tc>
                <a:tc>
                  <a:txBody>
                    <a:bodyPr/>
                    <a:lstStyle/>
                    <a:p>
                      <a:endParaRPr lang="en-US" dirty="0"/>
                    </a:p>
                  </a:txBody>
                  <a:tcPr/>
                </a:tc>
                <a:tc>
                  <a:txBody>
                    <a:bodyPr/>
                    <a:lstStyle/>
                    <a:p>
                      <a:r>
                        <a:rPr lang="en-US" dirty="0" smtClean="0"/>
                        <a:t>0.6% </a:t>
                      </a:r>
                      <a:endParaRPr lang="en-US" dirty="0"/>
                    </a:p>
                  </a:txBody>
                  <a:tcPr/>
                </a:tc>
              </a:tr>
              <a:tr h="370840">
                <a:tc>
                  <a:txBody>
                    <a:bodyPr/>
                    <a:lstStyle/>
                    <a:p>
                      <a:r>
                        <a:rPr lang="en-US" dirty="0" smtClean="0"/>
                        <a:t>Black/African-American</a:t>
                      </a:r>
                      <a:endParaRPr lang="en-US" dirty="0"/>
                    </a:p>
                  </a:txBody>
                  <a:tcPr/>
                </a:tc>
                <a:tc>
                  <a:txBody>
                    <a:bodyPr/>
                    <a:lstStyle/>
                    <a:p>
                      <a:r>
                        <a:rPr lang="en-US" dirty="0" smtClean="0"/>
                        <a:t>7, 024</a:t>
                      </a:r>
                      <a:endParaRPr lang="en-US" dirty="0"/>
                    </a:p>
                  </a:txBody>
                  <a:tcPr/>
                </a:tc>
                <a:tc>
                  <a:txBody>
                    <a:bodyPr/>
                    <a:lstStyle/>
                    <a:p>
                      <a:r>
                        <a:rPr lang="en-US" dirty="0" smtClean="0"/>
                        <a:t>5% </a:t>
                      </a:r>
                      <a:endParaRPr lang="en-US" dirty="0"/>
                    </a:p>
                  </a:txBody>
                  <a:tcPr/>
                </a:tc>
              </a:tr>
              <a:tr h="370840">
                <a:tc>
                  <a:txBody>
                    <a:bodyPr/>
                    <a:lstStyle/>
                    <a:p>
                      <a:r>
                        <a:rPr lang="en-US" dirty="0" smtClean="0"/>
                        <a:t>Asian/Pacific Islander</a:t>
                      </a:r>
                      <a:endParaRPr lang="en-US" dirty="0"/>
                    </a:p>
                  </a:txBody>
                  <a:tcPr/>
                </a:tc>
                <a:tc>
                  <a:txBody>
                    <a:bodyPr/>
                    <a:lstStyle/>
                    <a:p>
                      <a:r>
                        <a:rPr lang="en-US" dirty="0" smtClean="0"/>
                        <a:t>9, 962</a:t>
                      </a:r>
                      <a:endParaRPr lang="en-US" dirty="0"/>
                    </a:p>
                  </a:txBody>
                  <a:tcPr/>
                </a:tc>
                <a:tc>
                  <a:txBody>
                    <a:bodyPr/>
                    <a:lstStyle/>
                    <a:p>
                      <a:r>
                        <a:rPr lang="en-US" dirty="0" smtClean="0"/>
                        <a:t>7.1% </a:t>
                      </a:r>
                      <a:endParaRPr lang="en-US" dirty="0"/>
                    </a:p>
                  </a:txBody>
                  <a:tcPr/>
                </a:tc>
              </a:tr>
              <a:tr h="370840">
                <a:tc>
                  <a:txBody>
                    <a:bodyPr/>
                    <a:lstStyle/>
                    <a:p>
                      <a:r>
                        <a:rPr lang="en-US" dirty="0" smtClean="0"/>
                        <a:t>Other Race</a:t>
                      </a:r>
                      <a:endParaRPr lang="en-US" dirty="0"/>
                    </a:p>
                  </a:txBody>
                  <a:tcPr/>
                </a:tc>
                <a:tc>
                  <a:txBody>
                    <a:bodyPr/>
                    <a:lstStyle/>
                    <a:p>
                      <a:r>
                        <a:rPr lang="en-US" dirty="0" smtClean="0"/>
                        <a:t>1, 326</a:t>
                      </a:r>
                      <a:endParaRPr lang="en-US" dirty="0"/>
                    </a:p>
                  </a:txBody>
                  <a:tcPr/>
                </a:tc>
                <a:tc>
                  <a:txBody>
                    <a:bodyPr/>
                    <a:lstStyle/>
                    <a:p>
                      <a:r>
                        <a:rPr lang="en-US" dirty="0" smtClean="0"/>
                        <a:t>0.9% </a:t>
                      </a:r>
                      <a:endParaRPr lang="en-US" dirty="0"/>
                    </a:p>
                  </a:txBody>
                  <a:tcPr/>
                </a:tc>
              </a:tr>
              <a:tr h="370840">
                <a:tc>
                  <a:txBody>
                    <a:bodyPr/>
                    <a:lstStyle/>
                    <a:p>
                      <a:r>
                        <a:rPr lang="en-US" dirty="0" smtClean="0"/>
                        <a:t>Two or More Races</a:t>
                      </a:r>
                      <a:endParaRPr lang="en-US" dirty="0"/>
                    </a:p>
                  </a:txBody>
                  <a:tcPr/>
                </a:tc>
                <a:tc>
                  <a:txBody>
                    <a:bodyPr/>
                    <a:lstStyle/>
                    <a:p>
                      <a:r>
                        <a:rPr lang="en-US" dirty="0" smtClean="0"/>
                        <a:t>1, 871</a:t>
                      </a:r>
                      <a:endParaRPr lang="en-US" dirty="0"/>
                    </a:p>
                  </a:txBody>
                  <a:tcPr/>
                </a:tc>
                <a:tc>
                  <a:txBody>
                    <a:bodyPr/>
                    <a:lstStyle/>
                    <a:p>
                      <a:r>
                        <a:rPr lang="en-US" dirty="0" smtClean="0"/>
                        <a:t>1.3% </a:t>
                      </a:r>
                      <a:endParaRPr lang="en-US" dirty="0"/>
                    </a:p>
                  </a:txBody>
                  <a:tcPr/>
                </a:tc>
              </a:tr>
              <a:tr h="370840">
                <a:tc>
                  <a:txBody>
                    <a:bodyPr/>
                    <a:lstStyle/>
                    <a:p>
                      <a:r>
                        <a:rPr lang="en-US" dirty="0" smtClean="0"/>
                        <a:t>Hispanic</a:t>
                      </a:r>
                      <a:endParaRPr lang="en-US" dirty="0"/>
                    </a:p>
                  </a:txBody>
                  <a:tcPr/>
                </a:tc>
                <a:tc>
                  <a:txBody>
                    <a:bodyPr/>
                    <a:lstStyle/>
                    <a:p>
                      <a:r>
                        <a:rPr lang="en-US" dirty="0" smtClean="0"/>
                        <a:t>4,</a:t>
                      </a:r>
                      <a:r>
                        <a:rPr lang="en-US" baseline="0" dirty="0" smtClean="0"/>
                        <a:t> 070</a:t>
                      </a:r>
                      <a:endParaRPr lang="en-US" dirty="0"/>
                    </a:p>
                  </a:txBody>
                  <a:tcPr/>
                </a:tc>
                <a:tc>
                  <a:txBody>
                    <a:bodyPr/>
                    <a:lstStyle/>
                    <a:p>
                      <a:r>
                        <a:rPr lang="en-US" dirty="0" smtClean="0"/>
                        <a:t>2.9% </a:t>
                      </a:r>
                      <a:endParaRPr lang="en-US" dirty="0"/>
                    </a:p>
                  </a:txBody>
                  <a:tcPr/>
                </a:tc>
              </a:tr>
            </a:tbl>
          </a:graphicData>
        </a:graphic>
      </p:graphicFrame>
      <p:sp>
        <p:nvSpPr>
          <p:cNvPr id="5" name="Title 1"/>
          <p:cNvSpPr>
            <a:spLocks noGrp="1"/>
          </p:cNvSpPr>
          <p:nvPr>
            <p:ph type="title"/>
          </p:nvPr>
        </p:nvSpPr>
        <p:spPr bwMode="auto">
          <a:xfrm>
            <a:off x="457200" y="274638"/>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600" b="1" dirty="0" smtClean="0">
                <a:solidFill>
                  <a:srgbClr val="D89F39"/>
                </a:solidFill>
                <a:cs typeface="Arial" pitchFamily="34" charset="0"/>
              </a:rPr>
              <a:t>2014 Population Profile </a:t>
            </a:r>
            <a:endParaRPr lang="en-US" sz="3600" b="1" dirty="0" smtClean="0">
              <a:solidFill>
                <a:srgbClr val="346094"/>
              </a:solidFill>
              <a:cs typeface="Arial" pitchFamily="34" charset="0"/>
            </a:endParaRPr>
          </a:p>
        </p:txBody>
      </p:sp>
      <p:sp>
        <p:nvSpPr>
          <p:cNvPr id="7" name="Slide Number Placeholder 4"/>
          <p:cNvSpPr>
            <a:spLocks noGrp="1"/>
          </p:cNvSpPr>
          <p:nvPr>
            <p:ph type="sldNum" sz="quarter" idx="12"/>
          </p:nvPr>
        </p:nvSpPr>
        <p:spPr>
          <a:xfrm>
            <a:off x="6553200" y="6375400"/>
            <a:ext cx="2133600" cy="365125"/>
          </a:xfrm>
        </p:spPr>
        <p:txBody>
          <a:bodyPr/>
          <a:lstStyle/>
          <a:p>
            <a:fld id="{AF41EDFB-56D5-47BA-A55C-8B75767F2FF3}" type="slidenum">
              <a:rPr lang="en-US" smtClean="0"/>
              <a:pPr/>
              <a:t>7</a:t>
            </a:fld>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b="1" dirty="0" smtClean="0">
                <a:solidFill>
                  <a:srgbClr val="D89F39"/>
                </a:solidFill>
              </a:rPr>
              <a:t>People with Disabilities (18-59)</a:t>
            </a:r>
            <a:endParaRPr lang="en-US" b="1" dirty="0">
              <a:solidFill>
                <a:srgbClr val="D89F39"/>
              </a:solidFill>
            </a:endParaRPr>
          </a:p>
        </p:txBody>
      </p:sp>
      <p:pic>
        <p:nvPicPr>
          <p:cNvPr id="5"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6800" y="928907"/>
            <a:ext cx="7010400" cy="525172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0574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b="1" dirty="0" smtClean="0">
                <a:solidFill>
                  <a:srgbClr val="D89F39"/>
                </a:solidFill>
              </a:rPr>
              <a:t>People with Disabilities(60+)</a:t>
            </a:r>
            <a:endParaRPr lang="en-US" b="1" dirty="0">
              <a:solidFill>
                <a:srgbClr val="D89F39"/>
              </a:solidFill>
            </a:endParaRPr>
          </a:p>
        </p:txBody>
      </p:sp>
      <p:pic>
        <p:nvPicPr>
          <p:cNvPr id="2" name="Picture 1"/>
          <p:cNvPicPr>
            <a:picLocks noChangeAspect="1"/>
          </p:cNvPicPr>
          <p:nvPr/>
        </p:nvPicPr>
        <p:blipFill>
          <a:blip r:embed="rId3" cstate="print"/>
          <a:stretch>
            <a:fillRect/>
          </a:stretch>
        </p:blipFill>
        <p:spPr>
          <a:xfrm>
            <a:off x="1292773" y="1202127"/>
            <a:ext cx="6618038" cy="4962149"/>
          </a:xfrm>
          <a:prstGeom prst="rect">
            <a:avLst/>
          </a:prstGeom>
        </p:spPr>
      </p:pic>
    </p:spTree>
    <p:extLst>
      <p:ext uri="{BB962C8B-B14F-4D97-AF65-F5344CB8AC3E}">
        <p14:creationId xmlns="" xmlns:p14="http://schemas.microsoft.com/office/powerpoint/2010/main" val="3726741522"/>
      </p:ext>
    </p:extLst>
  </p:cSld>
  <p:clrMapOvr>
    <a:masterClrMapping/>
  </p:clrMapOvr>
</p:sld>
</file>

<file path=ppt/theme/theme1.xml><?xml version="1.0" encoding="utf-8"?>
<a:theme xmlns:a="http://schemas.openxmlformats.org/drawingml/2006/main" name="Multco_Theme">
  <a:themeElements>
    <a:clrScheme name="Custom 1">
      <a:dk1>
        <a:sysClr val="windowText" lastClr="000000"/>
      </a:dk1>
      <a:lt1>
        <a:sysClr val="window" lastClr="FFFFFF"/>
      </a:lt1>
      <a:dk2>
        <a:srgbClr val="1F497D"/>
      </a:dk2>
      <a:lt2>
        <a:srgbClr val="EEECE1"/>
      </a:lt2>
      <a:accent1>
        <a:srgbClr val="346094"/>
      </a:accent1>
      <a:accent2>
        <a:srgbClr val="D89F39"/>
      </a:accent2>
      <a:accent3>
        <a:srgbClr val="9BBB59"/>
      </a:accent3>
      <a:accent4>
        <a:srgbClr val="8064A2"/>
      </a:accent4>
      <a:accent5>
        <a:srgbClr val="4BACC6"/>
      </a:accent5>
      <a:accent6>
        <a:srgbClr val="99999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346094"/>
    </a:accent1>
    <a:accent2>
      <a:srgbClr val="D89F39"/>
    </a:accent2>
    <a:accent3>
      <a:srgbClr val="9BBB59"/>
    </a:accent3>
    <a:accent4>
      <a:srgbClr val="8064A2"/>
    </a:accent4>
    <a:accent5>
      <a:srgbClr val="4BACC6"/>
    </a:accent5>
    <a:accent6>
      <a:srgbClr val="99999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Multco_Theme.thmx</Template>
  <TotalTime>1237</TotalTime>
  <Words>1261</Words>
  <Application>Microsoft Office PowerPoint</Application>
  <PresentationFormat>On-screen Show (4:3)</PresentationFormat>
  <Paragraphs>227</Paragraphs>
  <Slides>30</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Multco_Theme</vt:lpstr>
      <vt:lpstr>Acrobat Document</vt:lpstr>
      <vt:lpstr>2017-2020 Area Plan  Public Hearings </vt:lpstr>
      <vt:lpstr>Overview of ADVSD </vt:lpstr>
      <vt:lpstr>Area Agency on Aging  Core Services</vt:lpstr>
      <vt:lpstr>Other Programs and Services </vt:lpstr>
      <vt:lpstr>Serving the County</vt:lpstr>
      <vt:lpstr>Senior Nutrition Sites</vt:lpstr>
      <vt:lpstr>2014 Population Profile </vt:lpstr>
      <vt:lpstr>People with Disabilities (18-59)</vt:lpstr>
      <vt:lpstr>People with Disabilities(60+)</vt:lpstr>
      <vt:lpstr>Slide 10</vt:lpstr>
      <vt:lpstr>About the Area Plan</vt:lpstr>
      <vt:lpstr>Issue Areas</vt:lpstr>
      <vt:lpstr>Slide 13</vt:lpstr>
      <vt:lpstr>Targeted Outreach</vt:lpstr>
      <vt:lpstr>Community Listening Sessions</vt:lpstr>
      <vt:lpstr>Slide 16</vt:lpstr>
      <vt:lpstr>Focus Areas</vt:lpstr>
      <vt:lpstr>Community Listening Session Format</vt:lpstr>
      <vt:lpstr>Slide 19</vt:lpstr>
      <vt:lpstr>Slide 20</vt:lpstr>
      <vt:lpstr>Slide 21</vt:lpstr>
      <vt:lpstr>Slide 22</vt:lpstr>
      <vt:lpstr>Slide 23</vt:lpstr>
      <vt:lpstr>Slide 24</vt:lpstr>
      <vt:lpstr>Slide 25</vt:lpstr>
      <vt:lpstr>Slide 26</vt:lpstr>
      <vt:lpstr>Slide 27</vt:lpstr>
      <vt:lpstr>Goals of the Public Hearings </vt:lpstr>
      <vt:lpstr>Slide 29</vt:lpstr>
      <vt:lpstr>Questions? </vt:lpstr>
    </vt:vector>
  </TitlesOfParts>
  <Company>Multnomah County IT Enterprise Application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Meaningful Title</dc:title>
  <dc:creator>Patti  Hill</dc:creator>
  <cp:lastModifiedBy>millerre</cp:lastModifiedBy>
  <cp:revision>53</cp:revision>
  <dcterms:created xsi:type="dcterms:W3CDTF">2013-09-20T17:47:59Z</dcterms:created>
  <dcterms:modified xsi:type="dcterms:W3CDTF">2016-08-23T19:23:46Z</dcterms:modified>
</cp:coreProperties>
</file>