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9" r:id="rId4"/>
    <p:sldId id="258" r:id="rId5"/>
    <p:sldId id="260" r:id="rId6"/>
    <p:sldId id="261" r:id="rId7"/>
    <p:sldId id="262" r:id="rId8"/>
    <p:sldId id="264" r:id="rId9"/>
    <p:sldId id="265" r:id="rId10"/>
    <p:sldId id="26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3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2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7686A11-A8DC-4FCA-82CA-0B6F06141EEB}" type="datetimeFigureOut">
              <a:rPr lang="en-US"/>
              <a:pPr>
                <a:defRPr/>
              </a:pPr>
              <a:t>10/29/2013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8847EA9-E0E9-4EF9-9E0B-C688A3B3156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B1E99AA-C4C5-492B-8B4D-5DB90F14CF42}" type="datetimeFigureOut">
              <a:rPr lang="en-US"/>
              <a:pPr>
                <a:defRPr/>
              </a:pPr>
              <a:t>10/29/2013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406DEE-53DA-4848-9813-C955675B1A2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372EB7-FABB-42B3-90F6-EDA93866EB0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Bathroom pass, letting kids go one at a time.  Could take whole group to bathroom and start 30 minutes of HW when everyone is settled in class.</a:t>
            </a:r>
          </a:p>
          <a:p>
            <a:pPr>
              <a:spcBef>
                <a:spcPct val="0"/>
              </a:spcBef>
            </a:pPr>
            <a:r>
              <a:rPr lang="en-US" smtClean="0"/>
              <a:t>One “get out of jail free” card, after that, get an assignment from the bin.  Another good reason to check in with students during supper about what they have for homework.</a:t>
            </a:r>
          </a:p>
          <a:p>
            <a:pPr>
              <a:spcBef>
                <a:spcPct val="0"/>
              </a:spcBef>
            </a:pPr>
            <a:r>
              <a:rPr lang="en-US" smtClean="0"/>
              <a:t>Students who are “on task,” silent reading or doing SUN School HW, but not getting classroom HW done.</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1FC3B0-9288-413B-A859-8C1CFDD4D709}" type="slidenum">
              <a:rPr lang="en-US"/>
              <a:pPr fontAlgn="base">
                <a:spcBef>
                  <a:spcPct val="0"/>
                </a:spcBef>
                <a:spcAft>
                  <a:spcPct val="0"/>
                </a:spcAft>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xfrm>
            <a:off x="838200" y="4343400"/>
            <a:ext cx="5486400" cy="4114800"/>
          </a:xfrm>
          <a:noFill/>
        </p:spPr>
        <p:txBody>
          <a:bodyPr wrap="square" numCol="1" anchor="t" anchorCtr="0" compatLnSpc="1">
            <a:prstTxWarp prst="textNoShape">
              <a:avLst/>
            </a:prstTxWarp>
          </a:bodyPr>
          <a:lstStyle/>
          <a:p>
            <a:pPr>
              <a:spcBef>
                <a:spcPct val="0"/>
              </a:spcBef>
              <a:buFontTx/>
              <a:buChar char="•"/>
            </a:pPr>
            <a:r>
              <a:rPr lang="en-US" smtClean="0"/>
              <a:t>Tried using cafeteria for all students my first year, major failure</a:t>
            </a:r>
          </a:p>
          <a:p>
            <a:pPr>
              <a:spcBef>
                <a:spcPct val="0"/>
              </a:spcBef>
              <a:buFontTx/>
              <a:buChar char="•"/>
            </a:pPr>
            <a:r>
              <a:rPr lang="en-US" smtClean="0"/>
              <a:t>Even having 1 group in the café is too noisy</a:t>
            </a:r>
          </a:p>
          <a:p>
            <a:pPr>
              <a:spcBef>
                <a:spcPct val="0"/>
              </a:spcBef>
              <a:buFontTx/>
              <a:buChar char="•"/>
            </a:pPr>
            <a:r>
              <a:rPr lang="en-US" smtClean="0"/>
              <a:t>If students have a question, they need to raise their hand</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ACB1B5-4A8F-4B25-A56E-5DFA14C94464}"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Before students leave the café instructors make sure everyone has something to do in HW Club.</a:t>
            </a:r>
          </a:p>
          <a:p>
            <a:pPr>
              <a:spcBef>
                <a:spcPct val="0"/>
              </a:spcBef>
            </a:pPr>
            <a:r>
              <a:rPr lang="en-US" smtClean="0"/>
              <a:t>If a student isn’t working, I/instructors ask them what they should be doing and make them list all their options.  </a:t>
            </a:r>
          </a:p>
          <a:p>
            <a:pPr>
              <a:spcBef>
                <a:spcPct val="0"/>
              </a:spcBef>
            </a:pPr>
            <a:r>
              <a:rPr lang="en-US" smtClean="0"/>
              <a:t>Older kids can get assignments for themselves, younger kids extra assignments are on hand.</a:t>
            </a:r>
          </a:p>
          <a:p>
            <a:pPr>
              <a:spcBef>
                <a:spcPct val="0"/>
              </a:spcBef>
            </a:pPr>
            <a:r>
              <a:rPr lang="en-US" smtClean="0"/>
              <a:t>“I’ve finished” isn’t a choice</a:t>
            </a:r>
          </a:p>
          <a:p>
            <a:pPr>
              <a:spcBef>
                <a:spcPct val="0"/>
              </a:spcBef>
            </a:pPr>
            <a:r>
              <a:rPr lang="en-US" smtClean="0"/>
              <a:t>Coloring or drawing isn’t a choice unless it’s a homework assignment (explain why)</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9DD97B-0A04-41AF-BA46-D4DED5348331}"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Basket kept in cafeteria after school.</a:t>
            </a:r>
          </a:p>
          <a:p>
            <a:pPr>
              <a:spcBef>
                <a:spcPct val="0"/>
              </a:spcBef>
            </a:pPr>
            <a:r>
              <a:rPr lang="en-US" smtClean="0"/>
              <a:t>Every instructor grabs a pouch of pencils and has extra assignments for each grade level on hand</a:t>
            </a:r>
          </a:p>
          <a:p>
            <a:pPr>
              <a:spcBef>
                <a:spcPct val="0"/>
              </a:spcBef>
            </a:pPr>
            <a:r>
              <a:rPr lang="en-US" smtClean="0"/>
              <a:t>Don’t provide silent reading books – kids spend too much time trying to choose a book, books get trashed, too much to keep track of. HW bin is small and easy.</a:t>
            </a:r>
          </a:p>
          <a:p>
            <a:pPr>
              <a:spcBef>
                <a:spcPct val="0"/>
              </a:spcBef>
            </a:pPr>
            <a:r>
              <a:rPr lang="en-US" smtClean="0"/>
              <a:t>Edhelper.com - $30 for 1 year subscription, or ask teachers at school for books with worksheets, or some worksheets available free on internet.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86501-C369-4360-B66E-0EDD2859D403}"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DDDD24-9073-4569-BEE2-7711CB5BFEF1}"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age group is the most difficult when it comes to homework club!</a:t>
            </a:r>
          </a:p>
          <a:p>
            <a:pPr>
              <a:spcBef>
                <a:spcPct val="0"/>
              </a:spcBef>
            </a:pPr>
            <a:r>
              <a:rPr lang="en-US" smtClean="0"/>
              <a:t>At Peninsula, many teachers in this group assign weekly packets. Get extra copies each week.</a:t>
            </a:r>
          </a:p>
          <a:p>
            <a:pPr>
              <a:spcBef>
                <a:spcPct val="0"/>
              </a:spcBef>
            </a:pPr>
            <a:r>
              <a:rPr lang="en-US" smtClean="0"/>
              <a:t>Students often don’t even know if they have homework.</a:t>
            </a:r>
          </a:p>
          <a:p>
            <a:pPr>
              <a:spcBef>
                <a:spcPct val="0"/>
              </a:spcBef>
            </a:pPr>
            <a:r>
              <a:rPr lang="en-US" smtClean="0"/>
              <a:t>This group will need the most individualized attention – can’t read directions on HW.</a:t>
            </a:r>
          </a:p>
          <a:p>
            <a:pPr>
              <a:spcBef>
                <a:spcPct val="0"/>
              </a:spcBef>
            </a:pPr>
            <a:r>
              <a:rPr lang="en-US" smtClean="0"/>
              <a:t>Many times students won’t have homework, so I do handwriting sheets and counting math worksheets for first grade, and age appropriate math for the 2</a:t>
            </a:r>
            <a:r>
              <a:rPr lang="en-US" baseline="30000" smtClean="0"/>
              <a:t>nd</a:t>
            </a:r>
            <a:r>
              <a:rPr lang="en-US" smtClean="0"/>
              <a:t> graders.</a:t>
            </a:r>
          </a:p>
          <a:p>
            <a:pPr>
              <a:spcBef>
                <a:spcPct val="0"/>
              </a:spcBef>
            </a:pPr>
            <a:r>
              <a:rPr lang="en-US" smtClean="0"/>
              <a:t>Instructors give out stickers to students who are on task – this looks very different for this age group.  Could mean staying in seat the whole time, depends on student.  </a:t>
            </a:r>
          </a:p>
          <a:p>
            <a:pPr>
              <a:spcBef>
                <a:spcPct val="0"/>
              </a:spcBef>
            </a:pPr>
            <a:r>
              <a:rPr lang="en-US" smtClean="0"/>
              <a:t>Consequences: these students can be given warnings and moved, making up time won’t work – just lose their sticker.</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122C64-97AE-4107-A68F-C20082BACC2D}"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can work with middle school aged students.  </a:t>
            </a:r>
          </a:p>
          <a:p>
            <a:pPr>
              <a:spcBef>
                <a:spcPct val="0"/>
              </a:spcBef>
            </a:pPr>
            <a:r>
              <a:rPr lang="en-US" smtClean="0"/>
              <a:t>When used, the first day of Homework Club is to go over agreement and expectations.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3BC51-C179-4199-9C12-FD1028F92520}"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Blurb that is in every Activity Guide, so students and parents are aware of Homework Club.</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EA4C44-BBB6-4BDD-9062-9EAEE4F19D47}"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Homework Club is considered one of the “Classes” kids take at SUN School, just like Playworks or Ballet.</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F2F204-D52B-468E-A50D-D33CFB182637}"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0822AAD2-AE84-480D-81C6-A84837B07B2B}" type="datetimeFigureOut">
              <a:rPr lang="en-US"/>
              <a:pPr>
                <a:defRPr/>
              </a:pPr>
              <a:t>10/29/2013</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07DA5534-F619-4397-BADA-D0378D777C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F94FBDC-B49A-4CD6-8BC5-F2C8E4F3BAF9}" type="datetimeFigureOut">
              <a:rPr lang="en-US"/>
              <a:pPr>
                <a:defRPr/>
              </a:pPr>
              <a:t>10/29/2013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26C122-97F2-473B-A99B-D3EF8944F3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8366307-8FDA-4377-82D0-366CE7E08331}" type="datetimeFigureOut">
              <a:rPr lang="en-US"/>
              <a:pPr>
                <a:defRPr/>
              </a:pPr>
              <a:t>10/29/2013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502F89F-A2DF-4E31-AC98-8BAEBDA72E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466E9CC-8248-4C07-8845-E8F3E3DF90F2}" type="datetimeFigureOut">
              <a:rPr lang="en-US"/>
              <a:pPr>
                <a:defRPr/>
              </a:pPr>
              <a:t>10/29/2013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EF091E0-E5E5-4A7B-8CBE-C10A5C9724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6A81F61-B885-48F7-AE85-2F568FCD3575}" type="datetimeFigureOut">
              <a:rPr lang="en-US"/>
              <a:pPr>
                <a:defRPr/>
              </a:pPr>
              <a:t>10/29/2013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E4346F6-1838-49A4-A1A1-3540B4A09E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04036C3-6246-41F1-AF35-88933CECA64E}" type="datetimeFigureOut">
              <a:rPr lang="en-US"/>
              <a:pPr>
                <a:defRPr/>
              </a:pPr>
              <a:t>10/29/2013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C104FDB-5B87-46DE-960C-A3CF8649225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6DD3E59-41F7-4A9D-A403-3A66FA8BE208}" type="datetimeFigureOut">
              <a:rPr lang="en-US"/>
              <a:pPr>
                <a:defRPr/>
              </a:pPr>
              <a:t>10/29/2013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9E8C270-49B4-43AD-AE2A-086C8E7FA7D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6093F74-B773-4C61-8823-118B1FC7F837}" type="datetimeFigureOut">
              <a:rPr lang="en-US"/>
              <a:pPr>
                <a:defRPr/>
              </a:pPr>
              <a:t>10/29/2013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8475B3D-AAF7-471B-BFE3-29830D2525C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F5CA5AD-0C8E-42CB-891C-C52DBE43D296}" type="datetimeFigureOut">
              <a:rPr lang="en-US"/>
              <a:pPr>
                <a:defRPr/>
              </a:pPr>
              <a:t>10/29/2013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4F87700-6ADA-4BCE-ABB7-AA092C8534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0D70F17-3AF5-40D4-8483-6F53C3E56F8D}" type="datetimeFigureOut">
              <a:rPr lang="en-US"/>
              <a:pPr>
                <a:defRPr/>
              </a:pPr>
              <a:t>10/29/2013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9BFB131-B801-4340-967B-C6684EF754D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09755C25-C9D7-4F77-BC78-3F066D3FA052}" type="datetimeFigureOut">
              <a:rPr lang="en-US"/>
              <a:pPr>
                <a:defRPr/>
              </a:pPr>
              <a:t>10/29/2013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358BF893-FE6F-4D4D-9342-79B7B191E3B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D777CB5A-F8A8-4564-BF3D-A6A18661194C}" type="datetimeFigureOut">
              <a:rPr lang="en-US"/>
              <a:pPr>
                <a:defRPr/>
              </a:pPr>
              <a:t>10/29/2013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D31BBD88-6ABA-4F3A-A3E0-1222A88364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7000"/>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z="5400" dirty="0" smtClean="0"/>
              <a:t>Homework Club</a:t>
            </a:r>
            <a:endParaRPr lang="en-US" sz="5400" dirty="0"/>
          </a:p>
        </p:txBody>
      </p:sp>
      <p:sp>
        <p:nvSpPr>
          <p:cNvPr id="15363" name="Subtitle 2"/>
          <p:cNvSpPr>
            <a:spLocks noGrp="1"/>
          </p:cNvSpPr>
          <p:nvPr>
            <p:ph type="subTitle" idx="1"/>
          </p:nvPr>
        </p:nvSpPr>
        <p:spPr>
          <a:xfrm>
            <a:off x="685800" y="3611563"/>
            <a:ext cx="7772400" cy="1200150"/>
          </a:xfrm>
        </p:spPr>
        <p:txBody>
          <a:bodyPr/>
          <a:lstStyle/>
          <a:p>
            <a:pPr marR="0"/>
            <a:r>
              <a:rPr lang="en-US" sz="2400" smtClean="0"/>
              <a:t>Rachel Elder</a:t>
            </a:r>
            <a:br>
              <a:rPr lang="en-US" sz="2400" smtClean="0"/>
            </a:br>
            <a:endParaRPr lang="en-US" sz="24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r>
              <a:rPr lang="en-US" smtClean="0"/>
              <a:t>Frequent Bathroom Trips</a:t>
            </a:r>
          </a:p>
          <a:p>
            <a:endParaRPr lang="en-US" smtClean="0"/>
          </a:p>
          <a:p>
            <a:r>
              <a:rPr lang="en-US" smtClean="0"/>
              <a:t>Middle school aged students needing to go to lockers</a:t>
            </a:r>
          </a:p>
          <a:p>
            <a:pPr lvl="1"/>
            <a:r>
              <a:rPr lang="en-US" smtClean="0"/>
              <a:t>Younger students – homework left in classroom</a:t>
            </a:r>
          </a:p>
          <a:p>
            <a:pPr lvl="1"/>
            <a:endParaRPr lang="en-US" smtClean="0"/>
          </a:p>
          <a:p>
            <a:r>
              <a:rPr lang="en-US" smtClean="0"/>
              <a:t>Not getting homework done!</a:t>
            </a:r>
          </a:p>
        </p:txBody>
      </p:sp>
      <p:sp>
        <p:nvSpPr>
          <p:cNvPr id="3" name="Title 2"/>
          <p:cNvSpPr>
            <a:spLocks noGrp="1"/>
          </p:cNvSpPr>
          <p:nvPr>
            <p:ph type="title"/>
          </p:nvPr>
        </p:nvSpPr>
        <p:spPr/>
        <p:txBody>
          <a:bodyPr/>
          <a:lstStyle/>
          <a:p>
            <a:pPr fontAlgn="auto">
              <a:spcAft>
                <a:spcPts val="0"/>
              </a:spcAft>
              <a:defRPr/>
            </a:pPr>
            <a:r>
              <a:rPr lang="en-US" dirty="0" smtClean="0"/>
              <a:t>Common Problems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smtClean="0"/>
              <a:t>Small Groups</a:t>
            </a:r>
          </a:p>
          <a:p>
            <a:pPr lvl="1"/>
            <a:r>
              <a:rPr lang="en-US" smtClean="0"/>
              <a:t>Ratio of 1:15 for older students</a:t>
            </a:r>
          </a:p>
          <a:p>
            <a:pPr lvl="1"/>
            <a:r>
              <a:rPr lang="en-US" smtClean="0"/>
              <a:t>Ratio of 1:10 for younger students</a:t>
            </a:r>
          </a:p>
          <a:p>
            <a:pPr lvl="1">
              <a:buFont typeface="Verdana" pitchFamily="34" charset="0"/>
              <a:buNone/>
            </a:pPr>
            <a:endParaRPr lang="en-US" smtClean="0"/>
          </a:p>
          <a:p>
            <a:pPr lvl="1">
              <a:buFont typeface="Verdana" pitchFamily="34" charset="0"/>
              <a:buNone/>
            </a:pPr>
            <a:endParaRPr lang="en-US" smtClean="0"/>
          </a:p>
          <a:p>
            <a:r>
              <a:rPr lang="en-US" smtClean="0"/>
              <a:t>Classroom Setting is Best</a:t>
            </a:r>
          </a:p>
          <a:p>
            <a:pPr lvl="1"/>
            <a:r>
              <a:rPr lang="en-US" smtClean="0"/>
              <a:t>Not Cafeteria if you can avoid it!</a:t>
            </a:r>
          </a:p>
          <a:p>
            <a:pPr lvl="1"/>
            <a:endParaRPr lang="en-US" smtClean="0"/>
          </a:p>
          <a:p>
            <a:r>
              <a:rPr lang="en-US" smtClean="0"/>
              <a:t>Silent, Individual Work Environment</a:t>
            </a:r>
          </a:p>
        </p:txBody>
      </p:sp>
      <p:sp>
        <p:nvSpPr>
          <p:cNvPr id="3" name="Title 2"/>
          <p:cNvSpPr>
            <a:spLocks noGrp="1"/>
          </p:cNvSpPr>
          <p:nvPr>
            <p:ph type="title"/>
          </p:nvPr>
        </p:nvSpPr>
        <p:spPr/>
        <p:txBody>
          <a:bodyPr/>
          <a:lstStyle/>
          <a:p>
            <a:pPr fontAlgn="auto">
              <a:spcAft>
                <a:spcPts val="0"/>
              </a:spcAft>
              <a:defRPr/>
            </a:pPr>
            <a:r>
              <a:rPr lang="en-US" dirty="0" smtClean="0"/>
              <a:t>Set Students Up for Success</a:t>
            </a:r>
            <a:endParaRPr lang="en-US" dirty="0"/>
          </a:p>
        </p:txBody>
      </p:sp>
      <p:pic>
        <p:nvPicPr>
          <p:cNvPr id="17412" name="Picture 4" descr="C:\Users\relder\AppData\Local\Microsoft\Windows\Temporary Internet Files\Content.IE5\EQOZ94SS\MP900442230[1].jpg"/>
          <p:cNvPicPr>
            <a:picLocks noChangeAspect="1" noChangeArrowheads="1"/>
          </p:cNvPicPr>
          <p:nvPr/>
        </p:nvPicPr>
        <p:blipFill>
          <a:blip r:embed="rId3"/>
          <a:srcRect/>
          <a:stretch>
            <a:fillRect/>
          </a:stretch>
        </p:blipFill>
        <p:spPr bwMode="auto">
          <a:xfrm>
            <a:off x="6705600" y="1371600"/>
            <a:ext cx="2082800" cy="3124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488C4">
                <a:alpha val="5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sz="3200" smtClean="0"/>
              <a:t>Work on assigned homework</a:t>
            </a:r>
          </a:p>
          <a:p>
            <a:pPr>
              <a:buFont typeface="Wingdings 3" pitchFamily="18" charset="2"/>
              <a:buNone/>
            </a:pPr>
            <a:endParaRPr lang="en-US" sz="3200" smtClean="0"/>
          </a:p>
          <a:p>
            <a:r>
              <a:rPr lang="en-US" sz="3200" smtClean="0"/>
              <a:t>Read silently</a:t>
            </a:r>
          </a:p>
          <a:p>
            <a:pPr>
              <a:buFont typeface="Wingdings 3" pitchFamily="18" charset="2"/>
              <a:buNone/>
            </a:pPr>
            <a:endParaRPr lang="en-US" sz="3200" smtClean="0"/>
          </a:p>
          <a:p>
            <a:r>
              <a:rPr lang="en-US" sz="3200" smtClean="0"/>
              <a:t>Extra homework available</a:t>
            </a:r>
          </a:p>
        </p:txBody>
      </p:sp>
      <p:sp>
        <p:nvSpPr>
          <p:cNvPr id="3" name="Title 2"/>
          <p:cNvSpPr>
            <a:spLocks noGrp="1"/>
          </p:cNvSpPr>
          <p:nvPr>
            <p:ph type="title"/>
          </p:nvPr>
        </p:nvSpPr>
        <p:spPr/>
        <p:txBody>
          <a:bodyPr/>
          <a:lstStyle/>
          <a:p>
            <a:pPr fontAlgn="auto">
              <a:spcAft>
                <a:spcPts val="0"/>
              </a:spcAft>
              <a:defRPr/>
            </a:pPr>
            <a:r>
              <a:rPr lang="en-US" dirty="0" smtClean="0"/>
              <a:t>Every Student, 30 Minutes</a:t>
            </a:r>
            <a:endParaRPr lang="en-US" dirty="0"/>
          </a:p>
        </p:txBody>
      </p:sp>
      <p:pic>
        <p:nvPicPr>
          <p:cNvPr id="19460" name="Picture 3" descr="C:\Users\relder\AppData\Local\Microsoft\Windows\Temporary Internet Files\Content.IE5\7ZWF5OU3\MM900288928[1].gif"/>
          <p:cNvPicPr>
            <a:picLocks noChangeAspect="1" noChangeArrowheads="1" noCrop="1"/>
          </p:cNvPicPr>
          <p:nvPr/>
        </p:nvPicPr>
        <p:blipFill>
          <a:blip r:embed="rId3"/>
          <a:srcRect/>
          <a:stretch>
            <a:fillRect/>
          </a:stretch>
        </p:blipFill>
        <p:spPr bwMode="auto">
          <a:xfrm>
            <a:off x="6172200" y="3962400"/>
            <a:ext cx="2543175" cy="24066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r>
              <a:rPr lang="en-US" smtClean="0"/>
              <a:t>Homework Club Basket</a:t>
            </a:r>
          </a:p>
          <a:p>
            <a:pPr lvl="1"/>
            <a:r>
              <a:rPr lang="en-US" smtClean="0"/>
              <a:t>Sharpened pencils with extra erasers</a:t>
            </a:r>
          </a:p>
          <a:p>
            <a:pPr lvl="1"/>
            <a:r>
              <a:rPr lang="en-US" smtClean="0"/>
              <a:t>Blank paper</a:t>
            </a:r>
          </a:p>
          <a:p>
            <a:pPr lvl="1"/>
            <a:r>
              <a:rPr lang="en-US" smtClean="0"/>
              <a:t>Extra assignments</a:t>
            </a:r>
          </a:p>
          <a:p>
            <a:pPr lvl="1"/>
            <a:r>
              <a:rPr lang="en-US" smtClean="0"/>
              <a:t>Calculators available for check-out when appropriate</a:t>
            </a:r>
          </a:p>
          <a:p>
            <a:pPr lvl="1"/>
            <a:r>
              <a:rPr lang="en-US" smtClean="0"/>
              <a:t>Dictionaries</a:t>
            </a:r>
          </a:p>
        </p:txBody>
      </p:sp>
      <p:sp>
        <p:nvSpPr>
          <p:cNvPr id="3" name="Title 2"/>
          <p:cNvSpPr>
            <a:spLocks noGrp="1"/>
          </p:cNvSpPr>
          <p:nvPr>
            <p:ph type="title"/>
          </p:nvPr>
        </p:nvSpPr>
        <p:spPr/>
        <p:txBody>
          <a:bodyPr/>
          <a:lstStyle/>
          <a:p>
            <a:pPr fontAlgn="auto">
              <a:spcAft>
                <a:spcPts val="0"/>
              </a:spcAft>
              <a:defRPr/>
            </a:pPr>
            <a:r>
              <a:rPr lang="en-US" dirty="0" smtClean="0"/>
              <a:t>Have the Right Tools</a:t>
            </a:r>
            <a:endParaRPr lang="en-US" dirty="0"/>
          </a:p>
        </p:txBody>
      </p:sp>
      <p:pic>
        <p:nvPicPr>
          <p:cNvPr id="21508" name="Picture 2" descr="C:\Users\relder\AppData\Local\Microsoft\Windows\Temporary Internet Files\Content.Outlook\RXDQ5693\photo.JPG"/>
          <p:cNvPicPr>
            <a:picLocks noChangeAspect="1" noChangeArrowheads="1"/>
          </p:cNvPicPr>
          <p:nvPr/>
        </p:nvPicPr>
        <p:blipFill>
          <a:blip r:embed="rId3"/>
          <a:srcRect l="12500" t="12500" r="9375" b="10417"/>
          <a:stretch>
            <a:fillRect/>
          </a:stretch>
        </p:blipFill>
        <p:spPr bwMode="auto">
          <a:xfrm>
            <a:off x="4114800" y="3657600"/>
            <a:ext cx="3810000" cy="2819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alpha val="53000"/>
              </a:schemeClr>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r>
              <a:rPr lang="en-US" smtClean="0"/>
              <a:t>A student gets 1 warning for talking or being off task.</a:t>
            </a:r>
          </a:p>
          <a:p>
            <a:r>
              <a:rPr lang="en-US" smtClean="0"/>
              <a:t>Second warning and the student’s seat is moved.</a:t>
            </a:r>
          </a:p>
          <a:p>
            <a:r>
              <a:rPr lang="en-US" smtClean="0"/>
              <a:t>Third warning, they start “making up” time after HW Club ends.</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Consequences 3</a:t>
            </a:r>
            <a:r>
              <a:rPr lang="en-US" baseline="30000" dirty="0" smtClean="0"/>
              <a:t>rd</a:t>
            </a:r>
            <a:r>
              <a:rPr lang="en-US" dirty="0" smtClean="0"/>
              <a:t> grade and Up</a:t>
            </a:r>
            <a:endParaRPr lang="en-US" dirty="0"/>
          </a:p>
        </p:txBody>
      </p:sp>
      <p:pic>
        <p:nvPicPr>
          <p:cNvPr id="3075" name="Picture 3" descr="C:\Users\relder\AppData\Local\Microsoft\Windows\Temporary Internet Files\Content.IE5\0LYOUVRU\MP900422793[1].jpg"/>
          <p:cNvPicPr>
            <a:picLocks noChangeAspect="1" noChangeArrowheads="1"/>
          </p:cNvPicPr>
          <p:nvPr/>
        </p:nvPicPr>
        <p:blipFill>
          <a:blip r:embed="rId3" cstate="print"/>
          <a:srcRect b="32222"/>
          <a:stretch>
            <a:fillRect/>
          </a:stretch>
        </p:blipFill>
        <p:spPr bwMode="auto">
          <a:xfrm>
            <a:off x="4191000" y="4114800"/>
            <a:ext cx="3372787"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7000"/>
            <a:lum/>
          </a:blip>
          <a:srcRect/>
          <a:stretch>
            <a:fillRect l="-11000" r="-11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3"/>
              <a:buChar char=""/>
              <a:defRPr/>
            </a:pPr>
            <a:r>
              <a:rPr lang="en-US" dirty="0" smtClean="0"/>
              <a:t>Talk with teachers to see who is assigning homework and how regularly.</a:t>
            </a:r>
          </a:p>
          <a:p>
            <a:pPr marL="621792" lvl="1" fontAlgn="auto">
              <a:spcBef>
                <a:spcPts val="324"/>
              </a:spcBef>
              <a:spcAft>
                <a:spcPts val="0"/>
              </a:spcAft>
              <a:buFont typeface="Verdana"/>
              <a:buNone/>
              <a:defRPr/>
            </a:pPr>
            <a:endParaRPr lang="en-US" dirty="0" smtClean="0"/>
          </a:p>
          <a:p>
            <a:pPr marL="365760" indent="-256032" fontAlgn="auto">
              <a:spcAft>
                <a:spcPts val="0"/>
              </a:spcAft>
              <a:buFont typeface="Wingdings 3"/>
              <a:buChar char=""/>
              <a:defRPr/>
            </a:pPr>
            <a:r>
              <a:rPr lang="en-US" dirty="0" smtClean="0"/>
              <a:t>Have instructors check students’ backpacks.</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Have kids sit together who are working on the same assignment.</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Extra assignments for this group is a MUST!</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Incentives for those that are “on task.”</a:t>
            </a:r>
            <a:endParaRPr lang="en-US" dirty="0"/>
          </a:p>
        </p:txBody>
      </p:sp>
      <p:sp>
        <p:nvSpPr>
          <p:cNvPr id="3" name="Title 2"/>
          <p:cNvSpPr>
            <a:spLocks noGrp="1"/>
          </p:cNvSpPr>
          <p:nvPr>
            <p:ph type="title"/>
          </p:nvPr>
        </p:nvSpPr>
        <p:spPr/>
        <p:txBody>
          <a:bodyPr>
            <a:normAutofit fontScale="90000"/>
          </a:bodyPr>
          <a:lstStyle/>
          <a:p>
            <a:pPr algn="ctr" fontAlgn="auto">
              <a:spcAft>
                <a:spcPts val="0"/>
              </a:spcAft>
              <a:defRPr/>
            </a:pPr>
            <a:r>
              <a:rPr lang="en-US" dirty="0" smtClean="0"/>
              <a:t>Homework Club for 1</a:t>
            </a:r>
            <a:r>
              <a:rPr lang="en-US" baseline="30000" dirty="0" smtClean="0"/>
              <a:t>st</a:t>
            </a:r>
            <a:r>
              <a:rPr lang="en-US" dirty="0" smtClean="0"/>
              <a:t> and 2</a:t>
            </a:r>
            <a:r>
              <a:rPr lang="en-US" baseline="30000" dirty="0" smtClean="0"/>
              <a:t>nd</a:t>
            </a:r>
            <a:r>
              <a:rPr lang="en-US" dirty="0" smtClean="0"/>
              <a:t> Grade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marL="365760" indent="-256032" fontAlgn="auto">
              <a:spcAft>
                <a:spcPts val="0"/>
              </a:spcAft>
              <a:buFont typeface="Wingdings 3"/>
              <a:buChar char=""/>
              <a:defRPr/>
            </a:pPr>
            <a:r>
              <a:rPr lang="en-US" b="1" dirty="0" smtClean="0"/>
              <a:t>Homework Club Agreement</a:t>
            </a:r>
            <a:endParaRPr lang="en-US" dirty="0" smtClean="0"/>
          </a:p>
          <a:p>
            <a:pPr marL="365760" indent="-256032" fontAlgn="auto">
              <a:spcAft>
                <a:spcPts val="0"/>
              </a:spcAft>
              <a:buFont typeface="Wingdings 3"/>
              <a:buChar char=""/>
              <a:defRPr/>
            </a:pPr>
            <a:r>
              <a:rPr lang="en-US" b="1" dirty="0" smtClean="0"/>
              <a:t>Student Name: ___________________</a:t>
            </a:r>
            <a:endParaRPr lang="en-US" dirty="0" smtClean="0"/>
          </a:p>
          <a:p>
            <a:pPr marL="365760" indent="-256032" fontAlgn="auto">
              <a:spcAft>
                <a:spcPts val="0"/>
              </a:spcAft>
              <a:buFont typeface="Wingdings 3"/>
              <a:buChar char=""/>
              <a:defRPr/>
            </a:pPr>
            <a:r>
              <a:rPr lang="en-US" dirty="0" smtClean="0"/>
              <a:t>This agreement is to explain the expectations for students and staff during Homework Club.</a:t>
            </a:r>
          </a:p>
          <a:p>
            <a:pPr marL="365760" indent="-256032" fontAlgn="auto">
              <a:spcAft>
                <a:spcPts val="0"/>
              </a:spcAft>
              <a:buFont typeface="Wingdings 3"/>
              <a:buChar char=""/>
              <a:defRPr/>
            </a:pPr>
            <a:r>
              <a:rPr lang="en-US" b="1" dirty="0" smtClean="0"/>
              <a:t>Staff Expectations:</a:t>
            </a:r>
            <a:endParaRPr lang="en-US" dirty="0" smtClean="0"/>
          </a:p>
          <a:p>
            <a:pPr marL="365760" indent="-256032" fontAlgn="auto">
              <a:spcAft>
                <a:spcPts val="0"/>
              </a:spcAft>
              <a:buFont typeface="Wingdings 3"/>
              <a:buChar char=""/>
              <a:defRPr/>
            </a:pPr>
            <a:r>
              <a:rPr lang="en-US" dirty="0" smtClean="0"/>
              <a:t>Help students with their homework during Homework Club but not give students the answers</a:t>
            </a:r>
          </a:p>
          <a:p>
            <a:pPr marL="365760" indent="-256032" fontAlgn="auto">
              <a:spcAft>
                <a:spcPts val="0"/>
              </a:spcAft>
              <a:buFont typeface="Wingdings 3"/>
              <a:buChar char=""/>
              <a:defRPr/>
            </a:pPr>
            <a:r>
              <a:rPr lang="en-US" dirty="0" smtClean="0"/>
              <a:t>Encourage students to do their best work possible</a:t>
            </a:r>
          </a:p>
          <a:p>
            <a:pPr marL="365760" indent="-256032" fontAlgn="auto">
              <a:spcAft>
                <a:spcPts val="0"/>
              </a:spcAft>
              <a:buFont typeface="Wingdings 3"/>
              <a:buChar char=""/>
              <a:defRPr/>
            </a:pPr>
            <a:r>
              <a:rPr lang="en-US" dirty="0" smtClean="0"/>
              <a:t>Make Homework Club a positive learning environment</a:t>
            </a:r>
          </a:p>
          <a:p>
            <a:pPr marL="365760" indent="-256032" fontAlgn="auto">
              <a:spcAft>
                <a:spcPts val="0"/>
              </a:spcAft>
              <a:buFont typeface="Wingdings 3"/>
              <a:buChar char=""/>
              <a:defRPr/>
            </a:pPr>
            <a:r>
              <a:rPr lang="en-US" b="1" dirty="0" smtClean="0"/>
              <a:t>Student Expectations:</a:t>
            </a:r>
            <a:endParaRPr lang="en-US" dirty="0" smtClean="0"/>
          </a:p>
          <a:p>
            <a:pPr marL="365760" indent="-256032" fontAlgn="auto">
              <a:spcAft>
                <a:spcPts val="0"/>
              </a:spcAft>
              <a:buFont typeface="Wingdings 3"/>
              <a:buChar char=""/>
              <a:defRPr/>
            </a:pPr>
            <a:r>
              <a:rPr lang="en-US" dirty="0" smtClean="0"/>
              <a:t>Come prepared to Homework Club with something to do the entire time</a:t>
            </a:r>
          </a:p>
          <a:p>
            <a:pPr marL="365760" indent="-256032" fontAlgn="auto">
              <a:spcAft>
                <a:spcPts val="0"/>
              </a:spcAft>
              <a:buFont typeface="Wingdings 3"/>
              <a:buChar char=""/>
              <a:defRPr/>
            </a:pPr>
            <a:r>
              <a:rPr lang="en-US" dirty="0" smtClean="0"/>
              <a:t>Be on task during Homework Club</a:t>
            </a:r>
          </a:p>
          <a:p>
            <a:pPr marL="365760" indent="-256032" fontAlgn="auto">
              <a:spcAft>
                <a:spcPts val="0"/>
              </a:spcAft>
              <a:buFont typeface="Wingdings 3"/>
              <a:buChar char=""/>
              <a:defRPr/>
            </a:pPr>
            <a:r>
              <a:rPr lang="en-US" dirty="0" smtClean="0"/>
              <a:t>Do your own work during Homework Club; copying work WILL NOT be tolerated!</a:t>
            </a:r>
          </a:p>
          <a:p>
            <a:pPr marL="365760" indent="-256032" fontAlgn="auto">
              <a:spcAft>
                <a:spcPts val="0"/>
              </a:spcAft>
              <a:buFont typeface="Wingdings 3"/>
              <a:buChar char=""/>
              <a:defRPr/>
            </a:pPr>
            <a:r>
              <a:rPr lang="en-US" dirty="0" smtClean="0"/>
              <a:t>Stay seated during Homework Club; if you need assistance please raise your hand</a:t>
            </a:r>
          </a:p>
          <a:p>
            <a:pPr marL="365760" indent="-256032" fontAlgn="auto">
              <a:spcAft>
                <a:spcPts val="0"/>
              </a:spcAft>
              <a:buFont typeface="Wingdings 3"/>
              <a:buChar char=""/>
              <a:defRPr/>
            </a:pPr>
            <a:r>
              <a:rPr lang="en-US" dirty="0" smtClean="0"/>
              <a:t>Keep your hands to yourself</a:t>
            </a:r>
          </a:p>
          <a:p>
            <a:pPr marL="365760" indent="-256032" fontAlgn="auto">
              <a:spcAft>
                <a:spcPts val="0"/>
              </a:spcAft>
              <a:buFont typeface="Wingdings 3"/>
              <a:buChar char=""/>
              <a:defRPr/>
            </a:pPr>
            <a:r>
              <a:rPr lang="en-US" b="1" dirty="0" smtClean="0"/>
              <a:t>Consequences for Not Following Expectations</a:t>
            </a:r>
            <a:endParaRPr lang="en-US" dirty="0" smtClean="0"/>
          </a:p>
          <a:p>
            <a:pPr marL="365760" indent="-256032" fontAlgn="auto">
              <a:spcAft>
                <a:spcPts val="0"/>
              </a:spcAft>
              <a:buFont typeface="Wingdings 3"/>
              <a:buChar char=""/>
              <a:defRPr/>
            </a:pPr>
            <a:r>
              <a:rPr lang="en-US" dirty="0" smtClean="0"/>
              <a:t>If a student does not have something to work on or finishes their work early, Homework Club staff will assign work for the rest of the Homework Club session</a:t>
            </a:r>
          </a:p>
          <a:p>
            <a:pPr marL="365760" indent="-256032" fontAlgn="auto">
              <a:spcAft>
                <a:spcPts val="0"/>
              </a:spcAft>
              <a:buFont typeface="Wingdings 3"/>
              <a:buChar char=""/>
              <a:defRPr/>
            </a:pPr>
            <a:r>
              <a:rPr lang="en-US" dirty="0" smtClean="0"/>
              <a:t>If a student consistently does not bring work to do or chooses not to do their work, they will write a letter to their parents explaining why they chose not to be prepared for Homework Club</a:t>
            </a:r>
          </a:p>
          <a:p>
            <a:pPr marL="365760" indent="-256032" fontAlgn="auto">
              <a:spcAft>
                <a:spcPts val="0"/>
              </a:spcAft>
              <a:buFont typeface="Wingdings 3"/>
              <a:buChar char=""/>
              <a:defRPr/>
            </a:pPr>
            <a:r>
              <a:rPr lang="en-US" dirty="0" smtClean="0"/>
              <a:t>If a student is continually disruptive or choose not to follow rules, that student will make up missed Homework Club time the following day with lunch detention.</a:t>
            </a:r>
          </a:p>
          <a:p>
            <a:pPr marL="365760" indent="-256032" fontAlgn="auto">
              <a:spcAft>
                <a:spcPts val="0"/>
              </a:spcAft>
              <a:buFont typeface="Wingdings 3"/>
              <a:buChar char=""/>
              <a:defRPr/>
            </a:pPr>
            <a:r>
              <a:rPr lang="en-US" dirty="0" smtClean="0"/>
              <a:t>If a student breaks their behavior contract, this will result in suspension or expulsion from SUN School </a:t>
            </a:r>
          </a:p>
          <a:p>
            <a:pPr marL="365760" indent="-256032" fontAlgn="auto">
              <a:spcAft>
                <a:spcPts val="0"/>
              </a:spcAft>
              <a:buFont typeface="Wingdings 3"/>
              <a:buChar char=""/>
              <a:defRPr/>
            </a:pPr>
            <a:r>
              <a:rPr lang="en-US" b="1" dirty="0" smtClean="0"/>
              <a:t>By signing below, I am agreeing to the expectations and consequences for Homework Club.</a:t>
            </a:r>
            <a:endParaRPr lang="en-US" dirty="0" smtClean="0"/>
          </a:p>
          <a:p>
            <a:pPr marL="365760" indent="-256032" fontAlgn="auto">
              <a:spcAft>
                <a:spcPts val="0"/>
              </a:spcAft>
              <a:buFont typeface="Wingdings 3"/>
              <a:buChar char=""/>
              <a:defRPr/>
            </a:pPr>
            <a:r>
              <a:rPr lang="en-US" b="1" dirty="0" smtClean="0"/>
              <a:t> </a:t>
            </a:r>
            <a:endParaRPr lang="en-US" dirty="0" smtClean="0"/>
          </a:p>
          <a:p>
            <a:pPr marL="365760" indent="-256032" fontAlgn="auto">
              <a:spcAft>
                <a:spcPts val="0"/>
              </a:spcAft>
              <a:buFont typeface="Wingdings 3"/>
              <a:buChar char=""/>
              <a:defRPr/>
            </a:pPr>
            <a:r>
              <a:rPr lang="en-US" b="1" dirty="0" smtClean="0"/>
              <a:t> </a:t>
            </a:r>
            <a:endParaRPr lang="en-US" dirty="0" smtClean="0"/>
          </a:p>
          <a:p>
            <a:pPr marL="365760" indent="-256032" fontAlgn="auto">
              <a:spcAft>
                <a:spcPts val="0"/>
              </a:spcAft>
              <a:buFont typeface="Wingdings 3"/>
              <a:buChar char=""/>
              <a:defRPr/>
            </a:pPr>
            <a:r>
              <a:rPr lang="en-US" b="1" dirty="0" smtClean="0"/>
              <a:t>X____________________________</a:t>
            </a:r>
            <a:endParaRPr lang="en-US" dirty="0" smtClean="0"/>
          </a:p>
          <a:p>
            <a:pPr marL="365760" indent="-256032" fontAlgn="auto">
              <a:spcAft>
                <a:spcPts val="0"/>
              </a:spcAft>
              <a:buFont typeface="Wingdings 3"/>
              <a:buChar char=""/>
              <a:defRPr/>
            </a:pPr>
            <a:r>
              <a:rPr lang="en-US" dirty="0" smtClean="0"/>
              <a:t>	Student Signature</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algn="ctr" fontAlgn="auto">
              <a:spcAft>
                <a:spcPts val="0"/>
              </a:spcAft>
              <a:defRPr/>
            </a:pPr>
            <a:r>
              <a:rPr lang="en-US" dirty="0" smtClean="0"/>
              <a:t>Middle School </a:t>
            </a:r>
            <a:br>
              <a:rPr lang="en-US" dirty="0" smtClean="0"/>
            </a:br>
            <a:r>
              <a:rPr lang="en-US" dirty="0" smtClean="0"/>
              <a:t>Homework Club Agreement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r>
              <a:rPr lang="en-US" smtClean="0"/>
              <a:t>Language in Activity Guide</a:t>
            </a:r>
          </a:p>
          <a:p>
            <a:pPr lvl="1">
              <a:buFont typeface="Verdana" pitchFamily="34" charset="0"/>
              <a:buNone/>
            </a:pPr>
            <a:endParaRPr lang="en-US" sz="2100" b="1" smtClean="0"/>
          </a:p>
          <a:p>
            <a:pPr lvl="1">
              <a:buFont typeface="Verdana" pitchFamily="34" charset="0"/>
              <a:buNone/>
            </a:pPr>
            <a:r>
              <a:rPr lang="en-US" sz="2100" b="1" smtClean="0"/>
              <a:t>“Academic Skill-building, Homework Assistance </a:t>
            </a:r>
            <a:r>
              <a:rPr lang="en-US" sz="2100" smtClean="0"/>
              <a:t>will be taking place Mon-Thurs, 2:35</a:t>
            </a:r>
          </a:p>
          <a:p>
            <a:pPr lvl="1">
              <a:buFont typeface="Verdana" pitchFamily="34" charset="0"/>
              <a:buNone/>
            </a:pPr>
            <a:r>
              <a:rPr lang="en-US" sz="2100" smtClean="0"/>
              <a:t>3:05 for </a:t>
            </a:r>
            <a:r>
              <a:rPr lang="en-US" sz="2100" u="sng" smtClean="0"/>
              <a:t>all students</a:t>
            </a:r>
            <a:r>
              <a:rPr lang="en-US" sz="2100" smtClean="0"/>
              <a:t>.  </a:t>
            </a:r>
            <a:r>
              <a:rPr lang="en-US" sz="2100" b="1" smtClean="0"/>
              <a:t>Students are expected to bring something to work on for the</a:t>
            </a:r>
          </a:p>
          <a:p>
            <a:pPr lvl="1">
              <a:buFont typeface="Verdana" pitchFamily="34" charset="0"/>
              <a:buNone/>
            </a:pPr>
            <a:r>
              <a:rPr lang="en-US" sz="2100" b="1" smtClean="0"/>
              <a:t>entire 30 minutes!  </a:t>
            </a:r>
            <a:r>
              <a:rPr lang="en-US" sz="2100" smtClean="0"/>
              <a:t>If your student does not have something to work on during this</a:t>
            </a:r>
          </a:p>
          <a:p>
            <a:pPr lvl="1">
              <a:buFont typeface="Verdana" pitchFamily="34" charset="0"/>
              <a:buNone/>
            </a:pPr>
            <a:r>
              <a:rPr lang="en-US" sz="2100" smtClean="0"/>
              <a:t>time, s/he will complete academic activities SUN School has on hand.”</a:t>
            </a:r>
            <a:endParaRPr lang="en-US" sz="1000" smtClean="0"/>
          </a:p>
          <a:p>
            <a:pPr lvl="1"/>
            <a:endParaRPr lang="en-US" sz="2400" smtClean="0"/>
          </a:p>
          <a:p>
            <a:pPr lvl="1"/>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Setting Up Expectations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en-US" sz="3600" smtClean="0"/>
              <a:t>Language on SUN Confirmation Letter</a:t>
            </a:r>
          </a:p>
          <a:p>
            <a:pPr>
              <a:buFont typeface="Wingdings 3" pitchFamily="18" charset="2"/>
              <a:buNone/>
            </a:pPr>
            <a:r>
              <a:rPr lang="en-US" sz="1800" b="1" u="sng" smtClean="0"/>
              <a:t>Monday / Lunes:  2:35-3:05	4/8/13-5/20/13</a:t>
            </a:r>
            <a:endParaRPr lang="en-US" sz="1800" smtClean="0"/>
          </a:p>
          <a:p>
            <a:pPr>
              <a:buFont typeface="Wingdings 3" pitchFamily="18" charset="2"/>
              <a:buNone/>
            </a:pPr>
            <a:r>
              <a:rPr lang="en-US" sz="1800" smtClean="0"/>
              <a:t>____</a:t>
            </a:r>
            <a:r>
              <a:rPr lang="en-US" sz="1800" b="1" smtClean="0"/>
              <a:t>Homework Club </a:t>
            </a:r>
            <a:r>
              <a:rPr lang="en-US" sz="1800" b="1" u="sng" smtClean="0"/>
              <a:t>Bring your homework or a book every time. </a:t>
            </a:r>
            <a:endParaRPr lang="en-US" sz="1800" smtClean="0"/>
          </a:p>
          <a:p>
            <a:pPr>
              <a:buFont typeface="Wingdings 3" pitchFamily="18" charset="2"/>
              <a:buNone/>
            </a:pPr>
            <a:r>
              <a:rPr lang="en-US" sz="1800" b="1" smtClean="0"/>
              <a:t> </a:t>
            </a:r>
            <a:endParaRPr lang="en-US" sz="1800" smtClean="0"/>
          </a:p>
          <a:p>
            <a:pPr>
              <a:buFont typeface="Wingdings 3" pitchFamily="18" charset="2"/>
              <a:buNone/>
            </a:pPr>
            <a:r>
              <a:rPr lang="en-US" sz="1800" b="1" u="sng" smtClean="0"/>
              <a:t>Monday / Lunes:  3:05-4:00 	4/8/13-5/20/13</a:t>
            </a:r>
            <a:endParaRPr lang="en-US" sz="1800" smtClean="0"/>
          </a:p>
          <a:p>
            <a:pPr>
              <a:buFont typeface="Wingdings 3" pitchFamily="18" charset="2"/>
              <a:buNone/>
            </a:pPr>
            <a:r>
              <a:rPr lang="en-US" sz="1800" smtClean="0"/>
              <a:t>____</a:t>
            </a:r>
            <a:r>
              <a:rPr lang="en-US" sz="1800" b="1" smtClean="0"/>
              <a:t>Imagine Learning ESL</a:t>
            </a:r>
            <a:endParaRPr lang="en-US" sz="1800" smtClean="0"/>
          </a:p>
          <a:p>
            <a:pPr>
              <a:buFont typeface="Wingdings 3" pitchFamily="18" charset="2"/>
              <a:buNone/>
            </a:pPr>
            <a:r>
              <a:rPr lang="en-US" sz="1800" smtClean="0"/>
              <a:t>____</a:t>
            </a:r>
            <a:r>
              <a:rPr lang="en-US" sz="1800" b="1" smtClean="0"/>
              <a:t>Dollars and Sense</a:t>
            </a:r>
            <a:endParaRPr lang="en-US" sz="1800" smtClean="0"/>
          </a:p>
          <a:p>
            <a:pPr>
              <a:buFont typeface="Wingdings 3" pitchFamily="18" charset="2"/>
              <a:buNone/>
            </a:pPr>
            <a:r>
              <a:rPr lang="en-US" sz="1800" smtClean="0"/>
              <a:t>____</a:t>
            </a:r>
            <a:r>
              <a:rPr lang="en-US" sz="1800" b="1" smtClean="0"/>
              <a:t> Ballet (2 hours)</a:t>
            </a:r>
            <a:endParaRPr lang="en-US" sz="1800" smtClean="0"/>
          </a:p>
          <a:p>
            <a:pPr>
              <a:buFont typeface="Wingdings 3" pitchFamily="18" charset="2"/>
              <a:buNone/>
            </a:pPr>
            <a:r>
              <a:rPr lang="es-MX" sz="1800" smtClean="0"/>
              <a:t>____</a:t>
            </a:r>
            <a:r>
              <a:rPr lang="es-MX" sz="1800" b="1" smtClean="0"/>
              <a:t>Junk To Funk</a:t>
            </a:r>
            <a:endParaRPr lang="en-US" sz="1800" smtClean="0"/>
          </a:p>
          <a:p>
            <a:pPr>
              <a:buFont typeface="Wingdings 3" pitchFamily="18" charset="2"/>
              <a:buNone/>
            </a:pPr>
            <a:r>
              <a:rPr lang="en-US" sz="1800" b="1" i="1" smtClean="0"/>
              <a:t>____</a:t>
            </a:r>
            <a:r>
              <a:rPr lang="en-US" sz="1800" b="1" smtClean="0"/>
              <a:t> Playworks</a:t>
            </a:r>
            <a:endParaRPr lang="en-US" sz="1800" smtClean="0"/>
          </a:p>
        </p:txBody>
      </p:sp>
      <p:sp>
        <p:nvSpPr>
          <p:cNvPr id="3" name="Title 2"/>
          <p:cNvSpPr>
            <a:spLocks noGrp="1"/>
          </p:cNvSpPr>
          <p:nvPr>
            <p:ph type="title"/>
          </p:nvPr>
        </p:nvSpPr>
        <p:spPr/>
        <p:txBody>
          <a:bodyPr/>
          <a:lstStyle/>
          <a:p>
            <a:pPr fontAlgn="auto">
              <a:spcAft>
                <a:spcPts val="0"/>
              </a:spcAft>
              <a:defRPr/>
            </a:pPr>
            <a:r>
              <a:rPr lang="en-US" dirty="0" smtClean="0"/>
              <a:t>Setting Up Expectations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169</TotalTime>
  <Words>918</Words>
  <Application>Microsoft Office PowerPoint</Application>
  <PresentationFormat>On-screen Show (4:3)</PresentationFormat>
  <Paragraphs>114</Paragraphs>
  <Slides>10</Slides>
  <Notes>10</Notes>
  <HiddenSlides>0</HiddenSlides>
  <MMClips>0</MMClips>
  <ScaleCrop>false</ScaleCrop>
  <HeadingPairs>
    <vt:vector size="6" baseType="variant">
      <vt:variant>
        <vt:lpstr>Fonts Used</vt:lpstr>
      </vt:variant>
      <vt:variant>
        <vt:i4>6</vt:i4>
      </vt:variant>
      <vt:variant>
        <vt:lpstr>Design Template</vt:lpstr>
      </vt:variant>
      <vt:variant>
        <vt:i4>8</vt:i4>
      </vt:variant>
      <vt:variant>
        <vt:lpstr>Slide Titles</vt:lpstr>
      </vt:variant>
      <vt:variant>
        <vt:i4>10</vt:i4>
      </vt:variant>
    </vt:vector>
  </HeadingPairs>
  <TitlesOfParts>
    <vt:vector size="24" baseType="lpstr">
      <vt:lpstr>Lucida Sans Unicode</vt:lpstr>
      <vt:lpstr>Arial</vt:lpstr>
      <vt:lpstr>Wingdings 3</vt:lpstr>
      <vt:lpstr>Verdana</vt:lpstr>
      <vt:lpstr>Wingdings 2</vt:lpstr>
      <vt:lpstr>Calibri</vt:lpstr>
      <vt:lpstr>Concourse</vt:lpstr>
      <vt:lpstr>Concourse</vt:lpstr>
      <vt:lpstr>Concourse</vt:lpstr>
      <vt:lpstr>Concourse</vt:lpstr>
      <vt:lpstr>Concourse</vt:lpstr>
      <vt:lpstr>Concourse</vt:lpstr>
      <vt:lpstr>Concourse</vt:lpstr>
      <vt:lpstr>Concourse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Club</dc:title>
  <dc:creator>relder</dc:creator>
  <cp:lastModifiedBy>goudyw</cp:lastModifiedBy>
  <cp:revision>23</cp:revision>
  <dcterms:created xsi:type="dcterms:W3CDTF">2013-08-27T19:48:57Z</dcterms:created>
  <dcterms:modified xsi:type="dcterms:W3CDTF">2013-10-29T16:12:05Z</dcterms:modified>
</cp:coreProperties>
</file>