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0" r:id="rId5"/>
    <p:sldId id="263" r:id="rId6"/>
    <p:sldId id="259" r:id="rId7"/>
    <p:sldId id="262" r:id="rId8"/>
    <p:sldId id="261" r:id="rId9"/>
    <p:sldId id="264" r:id="rId10"/>
    <p:sldId id="277" r:id="rId11"/>
    <p:sldId id="278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9F39"/>
    <a:srgbClr val="3460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5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76D323-D750-4953-BED3-97A5B6B8BCDD}" type="datetime1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A82850-F74A-478B-807E-C09380489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D697D5-3A66-4B16-85A4-CF4E4EA66F23}" type="datetime1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28892E-F2A1-4111-ABC5-86351C3F5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No_Text.png"/>
          <p:cNvPicPr>
            <a:picLocks noChangeAspect="1"/>
          </p:cNvPicPr>
          <p:nvPr/>
        </p:nvPicPr>
        <p:blipFill>
          <a:blip r:embed="rId3"/>
          <a:srcRect l="29486" r="-23940"/>
          <a:stretch>
            <a:fillRect/>
          </a:stretch>
        </p:blipFill>
        <p:spPr bwMode="auto">
          <a:xfrm>
            <a:off x="0" y="977900"/>
            <a:ext cx="7712075" cy="59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_No_Text.png"/>
          <p:cNvPicPr>
            <a:picLocks noChangeAspect="1"/>
          </p:cNvPicPr>
          <p:nvPr userDrawn="1"/>
        </p:nvPicPr>
        <p:blipFill>
          <a:blip r:embed="rId3"/>
          <a:srcRect l="29486" r="-23940"/>
          <a:stretch>
            <a:fillRect/>
          </a:stretch>
        </p:blipFill>
        <p:spPr bwMode="auto">
          <a:xfrm>
            <a:off x="0" y="977900"/>
            <a:ext cx="7712075" cy="59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0560" y="912643"/>
            <a:ext cx="4866439" cy="114475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r">
              <a:defRPr sz="3600" b="0" i="0"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60" y="2057402"/>
            <a:ext cx="4866440" cy="1213658"/>
          </a:xfrm>
        </p:spPr>
        <p:txBody>
          <a:bodyPr>
            <a:normAutofit/>
          </a:bodyPr>
          <a:lstStyle>
            <a:lvl1pPr marL="0" indent="0" algn="r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No_Text.png"/>
          <p:cNvPicPr>
            <a:picLocks noChangeAspect="1"/>
          </p:cNvPicPr>
          <p:nvPr userDrawn="1"/>
        </p:nvPicPr>
        <p:blipFill>
          <a:blip r:embed="rId3"/>
          <a:srcRect l="29486" r="-23940"/>
          <a:stretch>
            <a:fillRect/>
          </a:stretch>
        </p:blipFill>
        <p:spPr bwMode="auto">
          <a:xfrm>
            <a:off x="0" y="977900"/>
            <a:ext cx="7712075" cy="59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5783263" y="5845175"/>
            <a:ext cx="32337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Add Your Division or Work Unit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0560" y="912643"/>
            <a:ext cx="4866439" cy="114475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r">
              <a:defRPr sz="3600" b="0" i="0">
                <a:latin typeface="Helvetica Neue"/>
                <a:cs typeface="Helvetica Neu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560" y="2057402"/>
            <a:ext cx="4866440" cy="1213658"/>
          </a:xfrm>
        </p:spPr>
        <p:txBody>
          <a:bodyPr>
            <a:normAutofit/>
          </a:bodyPr>
          <a:lstStyle>
            <a:lvl1pPr marL="0" indent="0" algn="r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00800"/>
            <a:ext cx="9144000" cy="5492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C5C08E65-DCCB-4242-8580-1783FC392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  <p:sldLayoutId id="2147484139" r:id="rId14"/>
    <p:sldLayoutId id="2147484140" r:id="rId15"/>
    <p:sldLayoutId id="2147484141" r:id="rId16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are.gov/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hraveba.org/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hyperlink" Target="mailto:retiree.benefits@multco.u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 bwMode="auto">
          <a:xfrm>
            <a:off x="3824288" y="776288"/>
            <a:ext cx="5038725" cy="1797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>
                <a:latin typeface="Arial" charset="0"/>
                <a:cs typeface="Arial" charset="0"/>
              </a:rPr>
              <a:t>County Retiree</a:t>
            </a:r>
            <a:br>
              <a:rPr lang="en-US" b="1" smtClean="0">
                <a:latin typeface="Arial" charset="0"/>
                <a:cs typeface="Arial" charset="0"/>
              </a:rPr>
            </a:br>
            <a:r>
              <a:rPr lang="en-US" b="1" smtClean="0">
                <a:latin typeface="Arial" charset="0"/>
                <a:cs typeface="Arial" charset="0"/>
              </a:rPr>
              <a:t>Health &amp; Life Insurance Benefits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92763" y="4964113"/>
            <a:ext cx="3413125" cy="2338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County Benefits Office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Revised  Feb. 2014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520700"/>
            <a:ext cx="8229600" cy="56054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b="1" smtClean="0"/>
              <a:t>How Do I Enroll?</a:t>
            </a:r>
          </a:p>
          <a:p>
            <a:endParaRPr lang="en-US" sz="2400" b="1" smtClean="0"/>
          </a:p>
          <a:p>
            <a:r>
              <a:rPr lang="en-US" sz="2400" smtClean="0"/>
              <a:t>We prepare individual retiree health insurance packets!</a:t>
            </a:r>
          </a:p>
          <a:p>
            <a:pPr>
              <a:buFont typeface="Arial" charset="0"/>
              <a:buNone/>
            </a:pPr>
            <a:endParaRPr lang="en-US" sz="2400" smtClean="0"/>
          </a:p>
          <a:p>
            <a:r>
              <a:rPr lang="en-US" sz="2400" smtClean="0"/>
              <a:t>Contact the Employee Benefits Office at least 90 days prior to your retirement date for a packet</a:t>
            </a:r>
          </a:p>
          <a:p>
            <a:pPr>
              <a:buFont typeface="Arial" charset="0"/>
              <a:buNone/>
            </a:pPr>
            <a:endParaRPr lang="en-US" sz="2400" smtClean="0"/>
          </a:p>
          <a:p>
            <a:r>
              <a:rPr lang="en-US" sz="2400" smtClean="0"/>
              <a:t>Review information and make a decision</a:t>
            </a:r>
          </a:p>
        </p:txBody>
      </p:sp>
      <p:pic>
        <p:nvPicPr>
          <p:cNvPr id="27651" name="Picture 3" descr="C:\Users\mujcicv\AppData\Local\Microsoft\Windows\Temporary Internet Files\Content.IE5\AS1K9OUQ\MM90017814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3" y="196850"/>
            <a:ext cx="12382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 descr="C:\Users\mujcicv\AppData\Local\Microsoft\Windows\Temporary Internet Files\Content.IE5\L00R8EGH\MM900315776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7400" y="4217988"/>
            <a:ext cx="1881188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95313" y="434975"/>
            <a:ext cx="8048625" cy="56911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600" b="1" smtClean="0"/>
              <a:t>Enrollment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Fill out an Enrollment Form</a:t>
            </a:r>
          </a:p>
          <a:p>
            <a:r>
              <a:rPr lang="en-US" smtClean="0"/>
              <a:t>Fill out any other necessary documentation</a:t>
            </a:r>
          </a:p>
          <a:p>
            <a:r>
              <a:rPr lang="en-US" smtClean="0"/>
              <a:t>Submit your forms to the Benefits Office</a:t>
            </a:r>
          </a:p>
          <a:p>
            <a:r>
              <a:rPr lang="en-US" smtClean="0"/>
              <a:t>Receive confirmation of your enrollment</a:t>
            </a:r>
          </a:p>
          <a:p>
            <a:r>
              <a:rPr lang="en-US" smtClean="0"/>
              <a:t>You may receive new health insurance cards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28675" name="Picture 5" descr="C:\Users\mujcicv\AppData\Local\Microsoft\Windows\Temporary Internet Files\Content.IE5\RJ8I7MRW\MM90033633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375" y="4276725"/>
            <a:ext cx="1616075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63575"/>
            <a:ext cx="8229600" cy="516255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Paying Your Premium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There are two payment options available: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u="sng" dirty="0" smtClean="0"/>
              <a:t>Payment by Check</a:t>
            </a:r>
            <a:r>
              <a:rPr lang="en-US" sz="2400" dirty="0" smtClean="0"/>
              <a:t>: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Invoice payment due date is the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the month for the following month’s insurance coverage.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u="sng" dirty="0" smtClean="0"/>
              <a:t>Electronic Fund Transfer (EFT)</a:t>
            </a:r>
            <a:r>
              <a:rPr lang="en-US" sz="2400" dirty="0" smtClean="0"/>
              <a:t>: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Funds are withdrawn from retiree bank account on the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 of the month for the current month’s coverage.</a:t>
            </a:r>
            <a:r>
              <a:rPr lang="en-US" sz="1600" dirty="0" smtClean="0"/>
              <a:t> 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endParaRPr lang="en-US" sz="2000" dirty="0" smtClean="0"/>
          </a:p>
        </p:txBody>
      </p:sp>
      <p:pic>
        <p:nvPicPr>
          <p:cNvPr id="29699" name="Picture 4" descr="C:\Users\mujcicv\AppData\Local\Microsoft\Windows\Temporary Internet Files\Content.IE5\HUB7TQCK\MM90031577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7425" y="950913"/>
            <a:ext cx="1349375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>
          <a:xfrm>
            <a:off x="477838" y="541338"/>
            <a:ext cx="8229600" cy="51149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b="1" smtClean="0"/>
              <a:t>Open Enrollment Options</a:t>
            </a:r>
          </a:p>
          <a:p>
            <a:pPr algn="ctr"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z="2400" smtClean="0"/>
              <a:t>Retirees have open enrollment options each year. 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Retirees may change to a different health plan, drop medical or dental coverage, and add or remove eligible family members.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 effective date of coverage for open enrollment changes is January 1.  </a:t>
            </a:r>
            <a:endParaRPr lang="en-US" sz="2000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</a:t>
            </a:r>
            <a:endParaRPr lang="en-US" sz="20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1338"/>
            <a:ext cx="8229600" cy="55848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Qualifying Events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During the health plan year, retirees are unable to change health plans or add eligible family members to coverage without a qualifying event, such as: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Marriage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Birth or adoption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Divorce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Spouse/Partner gains/loses health insurance through his/her employer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Eligibility for Medicare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endParaRPr lang="en-US" sz="2000" dirty="0" smtClean="0"/>
          </a:p>
        </p:txBody>
      </p:sp>
      <p:pic>
        <p:nvPicPr>
          <p:cNvPr id="31747" name="Picture 3" descr="C:\Users\mujcicv\AppData\Local\Microsoft\Windows\Temporary Internet Files\Content.IE5\RJ8I7MRW\MM900283618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2632075"/>
            <a:ext cx="1049338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1338"/>
            <a:ext cx="8229600" cy="5307012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COBRA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en-US" b="1" dirty="0" smtClean="0"/>
              <a:t>(continuation of coverage)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If County retirees passes away, family members are offered continuation of health insurance coverage through COBRA, as follows: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8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Spouse/Partner under age 55: 36 months of COBRA.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Spouse/Partner age 55 or over:  COBRA may be offered until age 65 or eligible for Medicare (whichever occurs first).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Dependent children:  36 months of COBRA.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1338"/>
            <a:ext cx="8229600" cy="55848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b="1" smtClean="0"/>
              <a:t>Medicare</a:t>
            </a:r>
          </a:p>
          <a:p>
            <a:pPr algn="ctr" eaLnBrk="1" hangingPunct="1">
              <a:buFont typeface="Arial" charset="0"/>
              <a:buNone/>
            </a:pPr>
            <a:endParaRPr lang="en-US" sz="3200" smtClean="0"/>
          </a:p>
          <a:p>
            <a:pPr eaLnBrk="1" hangingPunct="1"/>
            <a:r>
              <a:rPr lang="en-US" sz="2400" smtClean="0"/>
              <a:t>County retirees are eligible to remain on County Retiree Health plans, even after they are eligible for Medicare.</a:t>
            </a:r>
          </a:p>
          <a:p>
            <a:pPr eaLnBrk="1" hangingPunct="1"/>
            <a:r>
              <a:rPr lang="en-US" sz="2400" smtClean="0"/>
              <a:t>County-paid medical premium subsidy ends at Medicare eligibility.</a:t>
            </a:r>
          </a:p>
          <a:p>
            <a:pPr eaLnBrk="1" hangingPunct="1"/>
            <a:r>
              <a:rPr lang="en-US" sz="2400" smtClean="0"/>
              <a:t>Regular Medicare is effective at age 65.</a:t>
            </a:r>
          </a:p>
          <a:p>
            <a:pPr eaLnBrk="1" hangingPunct="1"/>
            <a:r>
              <a:rPr lang="en-US" sz="2400" smtClean="0"/>
              <a:t>Early Medicare – effective prior to age 65 due to medical condition.</a:t>
            </a:r>
          </a:p>
          <a:p>
            <a:pPr eaLnBrk="1" hangingPunct="1"/>
            <a:r>
              <a:rPr lang="en-US" sz="2400" smtClean="0"/>
              <a:t>All County retiree health plans require Medicare-eligible participants to enroll in Medicare.</a:t>
            </a:r>
          </a:p>
          <a:p>
            <a:pPr algn="ctr" eaLnBrk="1" hangingPunct="1">
              <a:buFont typeface="Arial" charset="0"/>
              <a:buNone/>
            </a:pPr>
            <a:endParaRPr lang="en-US" sz="3200" smtClean="0"/>
          </a:p>
          <a:p>
            <a:pPr algn="ctr"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33795" name="Picture 3" descr="C:\Users\mujcicv\AppData\Local\Microsoft\Windows\Temporary Internet Files\Content.IE5\AS1K9OUQ\MM90004099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2013" y="211138"/>
            <a:ext cx="668337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C:\Users\mujcicv\AppData\Local\Microsoft\Windows\Temporary Internet Files\Content.IE5\HUB7TQCK\MM900213519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02513" y="5164138"/>
            <a:ext cx="9525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1338"/>
            <a:ext cx="8229600" cy="55848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What is Medicare?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Medicare Part A (Inpatient Hospitalization).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Medicare Part B (Other Medical Services)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Medicare Part D (Prescriptions)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Eligibility is determined by Social Security Administration.  Any Medicare premium payments are paid to Social Security. 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Contact 1-800-MEDICARE  or </a:t>
            </a:r>
            <a:r>
              <a:rPr lang="en-US" sz="2400" dirty="0" smtClean="0">
                <a:solidFill>
                  <a:srgbClr val="C00000"/>
                </a:solidFill>
                <a:hlinkClick r:id="rId2"/>
              </a:rPr>
              <a:t>www.medicare.gov</a:t>
            </a:r>
            <a:r>
              <a:rPr lang="en-US" sz="2400" dirty="0" smtClean="0">
                <a:solidFill>
                  <a:srgbClr val="C00000"/>
                </a:solidFill>
              </a:rPr>
              <a:t> for more information.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1338"/>
            <a:ext cx="8229600" cy="55848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Medicare and County Health Plans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err="1" smtClean="0"/>
              <a:t>Moda</a:t>
            </a:r>
            <a:r>
              <a:rPr lang="en-US" sz="2400" dirty="0" smtClean="0"/>
              <a:t> Health Plans are not supplemental Medicare plans.  </a:t>
            </a:r>
            <a:r>
              <a:rPr lang="en-US" sz="2400" dirty="0" err="1" smtClean="0"/>
              <a:t>Moda</a:t>
            </a:r>
            <a:r>
              <a:rPr lang="en-US" sz="2400" dirty="0" smtClean="0"/>
              <a:t> will pay claims as secondary insurance, even if enrollment in Medicare does not occur. 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Kaiser offers a supplemental Medicare plan.  Participants are required to enroll in Medicare Parts A &amp; B and Kaiser Senior Advantage. 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Purchase of Medicare Part D is not required for either </a:t>
            </a:r>
            <a:r>
              <a:rPr lang="en-US" sz="2400" dirty="0" err="1" smtClean="0"/>
              <a:t>Moda</a:t>
            </a:r>
            <a:r>
              <a:rPr lang="en-US" sz="2400" dirty="0" smtClean="0"/>
              <a:t> or Kaiser coverage.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63538"/>
            <a:ext cx="8229600" cy="57626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What are options at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Medicare?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500" b="1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If retiree becomes eligible for Medicare, options may be: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12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Retiree may continue County medical and/or dental coverage – pays full monthly premium.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Retiree cancels County medical and/or dental coverage.  Some health plans options are PERS Health, individual plans, AARP, etc.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If retiree cancels their coverage, non-Medicare eligible spouse/partner and children (up to age 18) may continue County coverage under Oregon statute.  Participants pay full premium.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36867" name="Picture 3" descr="C:\Users\mujcicv\AppData\Local\Microsoft\Windows\Temporary Internet Files\Content.IE5\HUB7TQCK\MM90033641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7288" y="363538"/>
            <a:ext cx="1179512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169988" y="574675"/>
            <a:ext cx="7165975" cy="5151438"/>
          </a:xfrm>
        </p:spPr>
        <p:txBody>
          <a:bodyPr anchor="ctr"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Program Documentation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3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Information regarding County Retiree Programs is available: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Represented Employees: Labor Contracts.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Non-represented Employees: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		Multnomah County Code Section 9.5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		Ordinance 981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		Personnel Rule 4-20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41338"/>
            <a:ext cx="8229600" cy="5584825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Life Insurance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Retirees may be eligible for a $2,000 or $5,000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dirty="0" smtClean="0"/>
              <a:t>	County-paid retiree life insurance policy.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Active employee life insurance policy (and supplemental life insurance) may be continued as an individual policy.  Election form must be filed with UNUM with 31 days of ending County employment.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3200" dirty="0" smtClean="0"/>
          </a:p>
          <a:p>
            <a:pPr algn="ctr" eaLnBrk="1" hangingPunct="1"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37891" name="Picture 3" descr="C:\Users\mujcicv\AppData\Local\Microsoft\Windows\Temporary Internet Files\Content.IE5\RJ8I7MRW\MM90028299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463708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sz="half" idx="1"/>
          </p:nvPr>
        </p:nvSpPr>
        <p:spPr>
          <a:xfrm>
            <a:off x="457200" y="563563"/>
            <a:ext cx="8374063" cy="55626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600" b="1" smtClean="0"/>
              <a:t>Long Term Care Insurance </a:t>
            </a:r>
          </a:p>
          <a:p>
            <a:pPr>
              <a:buFont typeface="Arial" charset="0"/>
              <a:buNone/>
            </a:pPr>
            <a:endParaRPr lang="en-US" sz="2400" smtClean="0"/>
          </a:p>
          <a:p>
            <a:r>
              <a:rPr lang="en-US" sz="2400" smtClean="0"/>
              <a:t>County employees currently enrolled in LTC may continue current coverage.  Election form must be filed with UNUM within 60 days of ending County employment.</a:t>
            </a:r>
          </a:p>
          <a:p>
            <a:endParaRPr lang="en-US" sz="2400" smtClean="0"/>
          </a:p>
          <a:p>
            <a:r>
              <a:rPr lang="en-US" sz="2400" smtClean="0">
                <a:solidFill>
                  <a:srgbClr val="C00000"/>
                </a:solidFill>
              </a:rPr>
              <a:t>UNUM:  1-800-227-4165.</a:t>
            </a:r>
          </a:p>
          <a:p>
            <a:endParaRPr lang="en-US" sz="2400" smtClean="0"/>
          </a:p>
          <a:p>
            <a:r>
              <a:rPr lang="en-US" sz="2400" smtClean="0"/>
              <a:t>PERS offers LTC insurance coverage.  New retirees may be mailed information from PERS.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736600"/>
            <a:ext cx="8374063" cy="5389563"/>
          </a:xfrm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r>
              <a:rPr lang="en-US" sz="3600" b="1" dirty="0" smtClean="0"/>
              <a:t>HRA VEBA</a:t>
            </a:r>
          </a:p>
          <a:p>
            <a:pPr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 smtClean="0"/>
              <a:t>Eligible County employees who receive contributions to an HRA VEBA account as a negotiated benefit are:</a:t>
            </a:r>
          </a:p>
          <a:p>
            <a:pPr>
              <a:buFont typeface="Arial" pitchFamily="34" charset="0"/>
              <a:buNone/>
              <a:defRPr/>
            </a:pPr>
            <a:endParaRPr lang="en-US" sz="2400" dirty="0" smtClean="0"/>
          </a:p>
          <a:p>
            <a:pPr algn="ctr">
              <a:buFont typeface="Arial" pitchFamily="34" charset="0"/>
              <a:buNone/>
              <a:defRPr/>
            </a:pPr>
            <a:r>
              <a:rPr lang="en-US" sz="2400" dirty="0" smtClean="0"/>
              <a:t>Electricians, Engineers, FOPPO, Non-represented, Physicians, MCCDA, MCDSA, Civil Deputies, and Prosecuting Attorneys.</a:t>
            </a:r>
          </a:p>
          <a:p>
            <a:pPr algn="ctr"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 smtClean="0"/>
              <a:t>Current VEBA account balances will continue to be available to members after separation of employment.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  <a:hlinkClick r:id="rId2"/>
              </a:rPr>
              <a:t>www.hraveba.org</a:t>
            </a:r>
            <a:r>
              <a:rPr lang="en-US" sz="2400" dirty="0" smtClean="0">
                <a:solidFill>
                  <a:srgbClr val="C00000"/>
                </a:solidFill>
              </a:rPr>
              <a:t>	1-888-659-8828 		</a:t>
            </a:r>
            <a:r>
              <a:rPr lang="en-US" sz="2400" dirty="0" err="1" smtClean="0">
                <a:solidFill>
                  <a:srgbClr val="C00000"/>
                </a:solidFill>
              </a:rPr>
              <a:t>Meritain</a:t>
            </a:r>
            <a:r>
              <a:rPr lang="en-US" sz="2400" dirty="0" smtClean="0">
                <a:solidFill>
                  <a:srgbClr val="C00000"/>
                </a:solidFill>
              </a:rPr>
              <a:t> Health</a:t>
            </a:r>
          </a:p>
          <a:p>
            <a:pPr>
              <a:buFont typeface="Arial" pitchFamily="34" charset="0"/>
              <a:buNone/>
              <a:defRPr/>
            </a:pPr>
            <a:r>
              <a:rPr lang="en-US" sz="2400" dirty="0" smtClean="0"/>
              <a:t>				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pic>
        <p:nvPicPr>
          <p:cNvPr id="39939" name="Picture 3" descr="C:\Users\mujcicv\AppData\Local\Microsoft\Windows\Temporary Internet Files\Content.IE5\AS1K9OUQ\MM90031582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1925" y="4699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736600"/>
            <a:ext cx="8374063" cy="5389563"/>
          </a:xfrm>
        </p:spPr>
        <p:txBody>
          <a:bodyPr/>
          <a:lstStyle/>
          <a:p>
            <a:pPr algn="ctr">
              <a:buFont typeface="Arial" pitchFamily="34" charset="0"/>
              <a:buNone/>
              <a:defRPr/>
            </a:pPr>
            <a:r>
              <a:rPr lang="en-US" sz="3600" b="1" dirty="0" smtClean="0"/>
              <a:t>County Retiree Benefits</a:t>
            </a:r>
          </a:p>
          <a:p>
            <a:pPr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2600" dirty="0" smtClean="0"/>
              <a:t>Thank you for attending this seminar.  Please take a moment to complete the survey which is included in your packet.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400" dirty="0" smtClean="0"/>
          </a:p>
          <a:p>
            <a:pPr marL="400050" lvl="1" indent="0">
              <a:buFont typeface="Arial" pitchFamily="34" charset="0"/>
              <a:buNone/>
              <a:defRPr/>
            </a:pPr>
            <a:r>
              <a:rPr lang="en-US" dirty="0" smtClean="0"/>
              <a:t>Please feel free to contact our office at:</a:t>
            </a:r>
          </a:p>
          <a:p>
            <a:pPr marL="400050" lvl="1" indent="0">
              <a:buFont typeface="Arial" pitchFamily="34" charset="0"/>
              <a:buNone/>
              <a:defRPr/>
            </a:pPr>
            <a:r>
              <a:rPr lang="en-US" dirty="0" smtClean="0"/>
              <a:t>Email:   </a:t>
            </a:r>
            <a:r>
              <a:rPr lang="en-US" dirty="0" smtClean="0">
                <a:hlinkClick r:id="rId2"/>
              </a:rPr>
              <a:t>retiree.benefits@multco.us</a:t>
            </a:r>
            <a:endParaRPr lang="en-US" dirty="0" smtClean="0"/>
          </a:p>
          <a:p>
            <a:pPr marL="400050" lvl="1" indent="0">
              <a:buFont typeface="Arial" pitchFamily="34" charset="0"/>
              <a:buNone/>
              <a:defRPr/>
            </a:pPr>
            <a:r>
              <a:rPr lang="en-US" dirty="0" smtClean="0"/>
              <a:t>Phone:  503-988-5651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2400" dirty="0" smtClean="0"/>
              <a:t>We are here to help you with health and life insurance questions.</a:t>
            </a:r>
          </a:p>
        </p:txBody>
      </p:sp>
      <p:pic>
        <p:nvPicPr>
          <p:cNvPr id="40963" name="Picture 4" descr="C:\Users\stainoja\AppData\Local\Microsoft\Windows\Temporary Internet Files\Content.IE5\AS1K9OUQ\MC90032685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8425" y="3054350"/>
            <a:ext cx="16144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17538"/>
            <a:ext cx="8229600" cy="55086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b="1" smtClean="0"/>
              <a:t>Health Insurance Requirements</a:t>
            </a:r>
          </a:p>
          <a:p>
            <a:pPr algn="ctr" eaLnBrk="1" hangingPunct="1">
              <a:buFont typeface="Arial" charset="0"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Must be eligible to begin a PERS pension at the time County employment ends.</a:t>
            </a:r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z="2400" smtClean="0"/>
              <a:t>County retiree must immediately enroll in coverage when County employment ends.  </a:t>
            </a:r>
            <a:r>
              <a:rPr lang="en-US" sz="2400" u="sng" smtClean="0"/>
              <a:t>Cannot add coverage at a later time</a:t>
            </a:r>
            <a:r>
              <a:rPr lang="en-US" sz="2400" smtClean="0"/>
              <a:t>.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</a:t>
            </a:r>
            <a:r>
              <a:rPr lang="en-US" sz="2000" smtClean="0"/>
              <a:t>However, may defer enrollment if you are enrolled under another County employee or retiree’s health insurance plan at your separation.  </a:t>
            </a:r>
            <a:r>
              <a:rPr lang="en-US" sz="2000" u="sng" smtClean="0"/>
              <a:t>Forms must be completed at separation</a:t>
            </a:r>
            <a:r>
              <a:rPr lang="en-US" sz="200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sz="1000" smtClean="0"/>
          </a:p>
          <a:p>
            <a:pPr eaLnBrk="1" hangingPunct="1"/>
            <a:r>
              <a:rPr lang="en-US" sz="2400" smtClean="0"/>
              <a:t>Kaiser members must reside in the Kaiser Permanente NW service area.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536575"/>
            <a:ext cx="8229600" cy="54625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b="1" smtClean="0"/>
              <a:t>Initial Enrollment</a:t>
            </a:r>
          </a:p>
          <a:p>
            <a:pPr algn="ctr" eaLnBrk="1" hangingPunct="1">
              <a:buFont typeface="Arial" charset="0"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County Retiree health insurance begins after employee health insurance ends.  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2400" b="1" smtClean="0"/>
              <a:t>15/16 Rule</a:t>
            </a:r>
            <a:r>
              <a:rPr lang="en-US" sz="2400" smtClean="0"/>
              <a:t>: If County resignation date is the:</a:t>
            </a:r>
          </a:p>
          <a:p>
            <a:pPr eaLnBrk="1" hangingPunct="1">
              <a:buFont typeface="Arial" charset="0"/>
              <a:buNone/>
            </a:pPr>
            <a:r>
              <a:rPr lang="en-US" sz="2000" baseline="30000" smtClean="0"/>
              <a:t>	</a:t>
            </a:r>
            <a:r>
              <a:rPr lang="en-US" sz="2200" b="1" u="sng" smtClean="0">
                <a:solidFill>
                  <a:srgbClr val="7030A0"/>
                </a:solidFill>
              </a:rPr>
              <a:t>1st through 15</a:t>
            </a:r>
            <a:r>
              <a:rPr lang="en-US" sz="2200" b="1" u="sng" baseline="30000" smtClean="0">
                <a:solidFill>
                  <a:srgbClr val="7030A0"/>
                </a:solidFill>
              </a:rPr>
              <a:t>th</a:t>
            </a:r>
            <a:r>
              <a:rPr lang="en-US" sz="2200" b="1" u="sng" smtClean="0">
                <a:solidFill>
                  <a:srgbClr val="7030A0"/>
                </a:solidFill>
              </a:rPr>
              <a:t> of the month</a:t>
            </a:r>
            <a:r>
              <a:rPr lang="en-US" sz="2200" b="1" smtClean="0">
                <a:solidFill>
                  <a:srgbClr val="7030A0"/>
                </a:solidFill>
              </a:rPr>
              <a:t>, active health insurance ends at the </a:t>
            </a:r>
            <a:r>
              <a:rPr lang="en-US" sz="2200" b="1" u="sng" smtClean="0">
                <a:solidFill>
                  <a:srgbClr val="7030A0"/>
                </a:solidFill>
              </a:rPr>
              <a:t>end of the month</a:t>
            </a:r>
            <a:r>
              <a:rPr lang="en-US" sz="2200" b="1" smtClean="0">
                <a:solidFill>
                  <a:srgbClr val="7030A0"/>
                </a:solidFill>
              </a:rPr>
              <a:t>. </a:t>
            </a:r>
          </a:p>
          <a:p>
            <a:pPr eaLnBrk="1" hangingPunct="1">
              <a:buFont typeface="Arial" charset="0"/>
              <a:buNone/>
            </a:pPr>
            <a:r>
              <a:rPr lang="en-US" sz="2200" smtClean="0"/>
              <a:t>	</a:t>
            </a:r>
            <a:r>
              <a:rPr lang="en-US" sz="2200" b="1" u="sng" smtClean="0">
                <a:solidFill>
                  <a:srgbClr val="FF0000"/>
                </a:solidFill>
              </a:rPr>
              <a:t>16</a:t>
            </a:r>
            <a:r>
              <a:rPr lang="en-US" sz="2200" b="1" u="sng" baseline="30000" smtClean="0">
                <a:solidFill>
                  <a:srgbClr val="FF0000"/>
                </a:solidFill>
              </a:rPr>
              <a:t>th</a:t>
            </a:r>
            <a:r>
              <a:rPr lang="en-US" sz="2200" b="1" u="sng" smtClean="0">
                <a:solidFill>
                  <a:srgbClr val="FF0000"/>
                </a:solidFill>
              </a:rPr>
              <a:t> through 31</a:t>
            </a:r>
            <a:r>
              <a:rPr lang="en-US" sz="2200" b="1" u="sng" baseline="30000" smtClean="0">
                <a:solidFill>
                  <a:srgbClr val="FF0000"/>
                </a:solidFill>
              </a:rPr>
              <a:t>st</a:t>
            </a:r>
            <a:r>
              <a:rPr lang="en-US" sz="2200" b="1" u="sng" smtClean="0">
                <a:solidFill>
                  <a:srgbClr val="FF0000"/>
                </a:solidFill>
              </a:rPr>
              <a:t> of the month</a:t>
            </a:r>
            <a:r>
              <a:rPr lang="en-US" sz="2200" b="1" smtClean="0">
                <a:solidFill>
                  <a:srgbClr val="FF0000"/>
                </a:solidFill>
              </a:rPr>
              <a:t>, active health insurance ends at the </a:t>
            </a:r>
            <a:r>
              <a:rPr lang="en-US" sz="2200" b="1" u="sng" smtClean="0">
                <a:solidFill>
                  <a:srgbClr val="FF0000"/>
                </a:solidFill>
              </a:rPr>
              <a:t>end of the next month</a:t>
            </a:r>
            <a:r>
              <a:rPr lang="en-US" sz="2200" b="1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Arial" charset="0"/>
              <a:buNone/>
            </a:pPr>
            <a:endParaRPr lang="en-US" sz="800" b="1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400" smtClean="0"/>
              <a:t>At retirement, you may keep the same plans or choose a less expensive plan with the same insurance provider.  Enrolled family members may continue or be removed.</a:t>
            </a:r>
          </a:p>
          <a:p>
            <a:pPr algn="ctr"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313" y="541338"/>
            <a:ext cx="7985125" cy="5307012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600" b="1" dirty="0" smtClean="0"/>
              <a:t>Medical Premium Subsidy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Some County retirees may be eligible for the medical premium subsidy.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Subsidy is 50% of total medical premium for: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smtClean="0"/>
              <a:t>Local 88, Management, Physicians, FOPPO, MCCDA, Juvenile Group Workers, Painters and Prosecuting Attorneys. 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Subsidy is 50% of County contribution toward active employee’s total medical premium for: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000" dirty="0" smtClean="0"/>
              <a:t>	Electricians, Engineers, MCDSA and ONA.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endParaRPr lang="en-U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>
          <a:xfrm>
            <a:off x="446088" y="557213"/>
            <a:ext cx="8331200" cy="54625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b="1" smtClean="0"/>
              <a:t>Medical Premium Subsidy</a:t>
            </a:r>
          </a:p>
          <a:p>
            <a:pPr algn="ctr" eaLnBrk="1" hangingPunct="1">
              <a:buFont typeface="Arial" charset="0"/>
              <a:buNone/>
            </a:pPr>
            <a:endParaRPr lang="en-US" smtClean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/>
              <a:t>100% medical premium subsidy may be available for Electricians, Engineers and ONA members who retire at or after age 60 through 65. </a:t>
            </a:r>
            <a:r>
              <a:rPr lang="en-US" sz="2000" smtClean="0"/>
              <a:t>(Refer to Local 48 and 701 contracts for eligible member list.)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Medical premium subsidy applies to all tier levels </a:t>
            </a:r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(one-party, 2-party or family coverage).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Retiree pays full dental premium – no subsidy is applied to dental insurance premium.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</a:t>
            </a:r>
            <a:endParaRPr lang="en-US" sz="20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>
          <a:xfrm>
            <a:off x="531813" y="493713"/>
            <a:ext cx="8229600" cy="54625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b="1" smtClean="0"/>
              <a:t>Medical Premium Subsidy</a:t>
            </a:r>
          </a:p>
          <a:p>
            <a:pPr algn="ctr" eaLnBrk="1" hangingPunct="1">
              <a:buFont typeface="Arial" charset="0"/>
              <a:buNone/>
            </a:pPr>
            <a:endParaRPr lang="en-US" sz="2000" smtClean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/>
              <a:t>Medical premium subsidy is based on:</a:t>
            </a:r>
          </a:p>
          <a:p>
            <a:pPr marL="342900" lvl="1" indent="-342900" eaLnBrk="1" hangingPunct="1">
              <a:buFont typeface="Arial" charset="0"/>
              <a:buNone/>
            </a:pPr>
            <a:r>
              <a:rPr lang="en-US" smtClean="0"/>
              <a:t>	1.  	Age at retirement, and</a:t>
            </a:r>
          </a:p>
          <a:p>
            <a:pPr marL="342900" lvl="1" indent="-342900" eaLnBrk="1" hangingPunct="1">
              <a:buFont typeface="Arial" charset="0"/>
              <a:buNone/>
            </a:pPr>
            <a:r>
              <a:rPr lang="en-US" smtClean="0"/>
              <a:t>	2.	Years of County service</a:t>
            </a:r>
          </a:p>
          <a:p>
            <a:pPr marL="342900" lvl="1" indent="-342900" eaLnBrk="1" hangingPunct="1">
              <a:buFont typeface="Arial" charset="0"/>
              <a:buNone/>
            </a:pPr>
            <a:r>
              <a:rPr lang="en-US" smtClean="0"/>
              <a:t>			(part-time employment is pro-rated as half).</a:t>
            </a:r>
          </a:p>
          <a:p>
            <a:pPr marL="342900" lvl="1" indent="-342900" eaLnBrk="1" hangingPunct="1">
              <a:buFont typeface="Arial" charset="0"/>
              <a:buNone/>
            </a:pPr>
            <a:endParaRPr lang="en-US" smtClean="0"/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/>
              <a:t>To check your eligibility for medical premium subsidy, please review labor contracts or Ordinance 981.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Medical subsidy continues until retiree is eligible for Medicare or age 65 (whichever occurs first).</a:t>
            </a:r>
          </a:p>
          <a:p>
            <a:pPr eaLnBrk="1" hangingPunct="1">
              <a:buFont typeface="Arial" charset="0"/>
              <a:buNone/>
            </a:pPr>
            <a:endParaRPr lang="en-US" sz="2400" smtClean="0"/>
          </a:p>
          <a:p>
            <a:pPr eaLnBrk="1" hangingPunct="1">
              <a:buFont typeface="Arial" charset="0"/>
              <a:buNone/>
            </a:pPr>
            <a:r>
              <a:rPr lang="en-US" sz="2400" smtClean="0"/>
              <a:t>	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63575"/>
            <a:ext cx="8229600" cy="546258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200" b="1" dirty="0" smtClean="0"/>
              <a:t>Medical Premium Subsidy Eligibility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b="1" u="sng" dirty="0" smtClean="0"/>
              <a:t>Example #1</a:t>
            </a:r>
            <a:r>
              <a:rPr lang="en-US" sz="2400" dirty="0" smtClean="0"/>
              <a:t>  Employee is age 58 through 65 at the time of retirement, with at least 5 years of County service and are not eligible for Medicare:  50% medical premium subsidy begins at retirement.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b="1" u="sng" dirty="0" smtClean="0"/>
              <a:t>Example #2</a:t>
            </a:r>
            <a:r>
              <a:rPr lang="en-US" sz="2400" b="1" dirty="0" smtClean="0"/>
              <a:t>  </a:t>
            </a:r>
            <a:r>
              <a:rPr lang="en-US" sz="2400" dirty="0" smtClean="0"/>
              <a:t>Employee has 30 years PERS service and not eligible for Medicare:  Refer to labor contracts or Ordinance 981 for eligibility requirements and implementation of subsidy based on age.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63575"/>
            <a:ext cx="8229600" cy="546258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3200" b="1" dirty="0" smtClean="0"/>
              <a:t>Medical Premium Subsidy Eligibility</a:t>
            </a:r>
          </a:p>
          <a:p>
            <a:pPr algn="ctr" eaLnBrk="1" hangingPunct="1"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b="1" u="sng" dirty="0" smtClean="0"/>
              <a:t>Example #3</a:t>
            </a:r>
            <a:r>
              <a:rPr lang="en-US" sz="2400" dirty="0" smtClean="0"/>
              <a:t>  Retirees who retire prior to age 58 with 10 years County service and are not eligible for Medicare:  Retiree pays full medical premium up to age 58. 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200" dirty="0" smtClean="0"/>
              <a:t>Medical premium subsidy begins at 58 (first of the month following birthday).  If date of birth is the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of the month, medical premium subsidy begins on retiree’s birth date.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000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2400" b="1" u="sng" dirty="0" smtClean="0"/>
              <a:t>Example #4</a:t>
            </a:r>
            <a:r>
              <a:rPr lang="en-US" sz="2400" b="1" dirty="0" smtClean="0"/>
              <a:t>  </a:t>
            </a:r>
            <a:r>
              <a:rPr lang="en-US" sz="2400" dirty="0" smtClean="0"/>
              <a:t>Retirees with a PERS disability retirement with 10 years of County service and not eligible for Medicare: Subsidy available at retirement.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sz="24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	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ultco_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46094"/>
      </a:accent1>
      <a:accent2>
        <a:srgbClr val="D89F39"/>
      </a:accent2>
      <a:accent3>
        <a:srgbClr val="9BBB59"/>
      </a:accent3>
      <a:accent4>
        <a:srgbClr val="8064A2"/>
      </a:accent4>
      <a:accent5>
        <a:srgbClr val="4BACC6"/>
      </a:accent5>
      <a:accent6>
        <a:srgbClr val="9999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1068</Words>
  <Application>Microsoft Office PowerPoint</Application>
  <PresentationFormat>On-screen Show (4:3)</PresentationFormat>
  <Paragraphs>205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Multco_Theme</vt:lpstr>
      <vt:lpstr>County Retiree Health &amp; Life Insurance Benefits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Multnomah County IT Enterprise Application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Meaningful Title</dc:title>
  <dc:creator>Patti  Hill</dc:creator>
  <cp:lastModifiedBy>Staff</cp:lastModifiedBy>
  <cp:revision>89</cp:revision>
  <dcterms:created xsi:type="dcterms:W3CDTF">2013-09-20T17:47:59Z</dcterms:created>
  <dcterms:modified xsi:type="dcterms:W3CDTF">2015-09-29T15:37:50Z</dcterms:modified>
</cp:coreProperties>
</file>